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950075"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2.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customXml" Target="../customXml/item1.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slide" Target="slides/slide32.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11699" cy="463408"/>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936768" y="0"/>
            <a:ext cx="3011699" cy="463408"/>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95008" y="4444861"/>
            <a:ext cx="5560060" cy="3636705"/>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772669"/>
            <a:ext cx="3011699" cy="463407"/>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9" name="Shape 189"/>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If you are not part of tenant leadership, that doesn’t mean you can’t influence what the other groups discuss. Getting involved in your development’s resident organization and voicing your concerns will help leadership prioritize the issues they discuss, and can help lift up common issues across developments.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0" name="Shape 190"/>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3" name="Shape 203"/>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lnSpc>
                <a:spcPct val="100000"/>
              </a:lnSpc>
              <a:spcBef>
                <a:spcPts val="0"/>
              </a:spcBef>
              <a:spcAft>
                <a:spcPts val="0"/>
              </a:spcAft>
              <a:buClr>
                <a:schemeClr val="dk1"/>
              </a:buClr>
              <a:buSzPts val="1200"/>
              <a:buFont typeface="Calibri"/>
              <a:buNone/>
            </a:pPr>
            <a:r>
              <a:rPr b="0" i="1" lang="en-US" sz="1200" u="none" cap="none" strike="noStrike">
                <a:solidFill>
                  <a:schemeClr val="dk1"/>
                </a:solidFill>
                <a:latin typeface="Calibri"/>
                <a:ea typeface="Calibri"/>
                <a:cs typeface="Calibri"/>
                <a:sym typeface="Calibri"/>
              </a:rPr>
              <a:t>If only part of the development is converting, residents may need to form a new R0 that represents only the buildings converting to RAD.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4" name="Shape 204"/>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4" name="Shape 214"/>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15" name="Shape 215"/>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3" name="Shape 223"/>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ROs will continue to be funded at up to $25 per occupied unit per year</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Up to $10 will go to the property manager, at least $15 goes towards resident participation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Activities and funds are to be used for resident education, organizing around tenancy issues, and training activities. The property manager should support any activity that falls into one of these buckets. Activities that fall outside of these buckets may not be eligible.</a:t>
            </a:r>
            <a:endParaRPr b="0" i="0" sz="1200" u="none" cap="none" strike="noStrike">
              <a:solidFill>
                <a:schemeClr val="dk1"/>
              </a:solidFill>
              <a:latin typeface="Calibri"/>
              <a:ea typeface="Calibri"/>
              <a:cs typeface="Calibri"/>
              <a:sym typeface="Calibri"/>
            </a:endParaRPr>
          </a:p>
        </p:txBody>
      </p:sp>
      <p:sp>
        <p:nvSpPr>
          <p:cNvPr id="224" name="Shape 224"/>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2" name="Shape 232"/>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Organized tenants meet with Newark mayor Corey Booker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ROs can respond to:</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Property owners’ requests for rent increases,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 partial payment of claims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Conversion from project paid utilities to tenant-paid utilities,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 reduction in tenant utility allowances,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Major capital additions, and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Loan prepayments </a:t>
            </a:r>
            <a:endParaRPr b="0" i="0" sz="1200" u="none" cap="none" strike="noStrike">
              <a:solidFill>
                <a:schemeClr val="dk1"/>
              </a:solidFill>
              <a:latin typeface="Calibri"/>
              <a:ea typeface="Calibri"/>
              <a:cs typeface="Calibri"/>
              <a:sym typeface="Calibri"/>
            </a:endParaRPr>
          </a:p>
        </p:txBody>
      </p:sp>
      <p:sp>
        <p:nvSpPr>
          <p:cNvPr id="233" name="Shape 233"/>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1" name="Shape 241"/>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NYCHA Environmental Ambassadors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Property Managers must permit: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Distribution of leaflets in the lobby, other common areas, and under tenants’ doors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Posting of information on bulletin boards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Conducting door-to-door surveys to determine interest in establishing an RO or offer information about an existing RO</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Assistance for tenants to participate in RO activities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Convening of RO meetings on-site in a manner that is fully independent of management representatives (Management representatives may not attend such meetings unless invited by the tenant organization)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Meeting in a location where residents can easily attend, including those with and disabilities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Conducting other reasonable activities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2" name="Shape 242"/>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0" name="Shape 250"/>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Additionally, the property manager must provide meeting space to accommodate RO activities if such a space is available.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An important item to note is that every RO has access to Tenant Participation Activity (TPA) funds. These funds are calculated at $25 per occupied unit per year and are to be used for the benefit of NYCHA residents and communities. Keep in mind that an RO will not necessarily receive the entire $25 per occupied apartment per year. The breakdown of funding is that up to $10 would go to the property manager while at least $15 would go to the RO. Funding cannot be used for activities that do not directly offer activities or services to improve resident quality of life.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1" name="Shape 251"/>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9" name="Shape 259"/>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60" name="Shape 260"/>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8" name="Shape 268"/>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9" name="Shape 269"/>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8" name="Shape 278"/>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9" name="Shape 279"/>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 name="Shape 96"/>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97" name="Shape 97"/>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8" name="Shape 288"/>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9" name="Shape 289"/>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8" name="Shape 298"/>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9" name="Shape 299"/>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8" name="Shape 308"/>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Resident Organizations should take a leadership role in understanding RAD, using resources like this curriculum to teach residents about RAD and what they can expect, making sure any myths are properly addressed, asking questions, and meeting with NYCHA and the development team regularly to make sure resident needs are heard. </a:t>
            </a:r>
            <a:endParaRPr/>
          </a:p>
        </p:txBody>
      </p:sp>
      <p:sp>
        <p:nvSpPr>
          <p:cNvPr id="309" name="Shape 309"/>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7" name="Shape 317"/>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18" name="Shape 318"/>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7" name="Shape 327"/>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8" name="Shape 328"/>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6" name="Shape 336"/>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37" name="Shape 337"/>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5" name="Shape 345"/>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Goals of the RAD Roundtable:</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Creating the RAD “Guiding Principles”;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Providing ongoing education and information sharing on the RAD program in NYC;</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Identifying and addressing gaps in resident rights and protections under RAD;</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Acting as a feedback loop for resident voices to be heard and incorporated into NYCHA’s program implementation and policies;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Providing independent forums to assure that residents are informed of their options, rights, and protections as they engage with NYCHA and other key actors in the conversion process. </a:t>
            </a:r>
            <a:endParaRPr b="0" i="0" sz="1200" u="none" cap="none" strike="noStrike">
              <a:solidFill>
                <a:schemeClr val="dk1"/>
              </a:solidFill>
              <a:latin typeface="Calibri"/>
              <a:ea typeface="Calibri"/>
              <a:cs typeface="Calibri"/>
              <a:sym typeface="Calibri"/>
            </a:endParaRPr>
          </a:p>
        </p:txBody>
      </p:sp>
      <p:sp>
        <p:nvSpPr>
          <p:cNvPr id="346" name="Shape 346"/>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3" name="Shape 353"/>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54" name="Shape 354"/>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2" name="Shape 362"/>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3" name="Shape 363"/>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1" name="Shape 371"/>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72" name="Shape 372"/>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6" name="Shape 106"/>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7" name="Shape 107"/>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0" name="Shape 380"/>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1" name="Shape 381"/>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9" name="Shape 389"/>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0" name="Shape 390"/>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9" name="Shape 399"/>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0" name="Shape 400"/>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5" name="Shape 115"/>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116" name="Shape 116"/>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4" name="Shape 124"/>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5" name="Shape 125"/>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4" name="Shape 134"/>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5" name="Shape 135"/>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6" name="Shape 146"/>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7" name="Shape 147"/>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0" name="Shape 160"/>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1" name="Shape 161"/>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703263" y="1154113"/>
            <a:ext cx="5543550" cy="31178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6" name="Shape 176"/>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lnSpc>
                <a:spcPct val="100000"/>
              </a:lnSpc>
              <a:spcBef>
                <a:spcPts val="0"/>
              </a:spcBef>
              <a:spcAft>
                <a:spcPts val="0"/>
              </a:spcAft>
              <a:buClr>
                <a:schemeClr val="dk1"/>
              </a:buClr>
              <a:buSzPts val="1200"/>
              <a:buFont typeface="Calibri"/>
              <a:buNone/>
            </a:pPr>
            <a:r>
              <a:rPr b="0" i="1" lang="en-US" sz="1200" u="none" cap="none" strike="noStrike">
                <a:solidFill>
                  <a:schemeClr val="dk1"/>
                </a:solidFill>
                <a:latin typeface="Calibri"/>
                <a:ea typeface="Calibri"/>
                <a:cs typeface="Calibri"/>
                <a:sym typeface="Calibri"/>
              </a:rPr>
              <a:t>The primary way for residents to directly and officially engage in decisions about their development is through their Resident Associations (RA). If an entire development converts to RAD, its RA will become a Resident Organization (RO). </a:t>
            </a:r>
            <a:endParaRPr/>
          </a:p>
          <a:p>
            <a:pPr indent="0" lvl="0" marL="0" marR="0" rtl="0" algn="l">
              <a:lnSpc>
                <a:spcPct val="100000"/>
              </a:lnSpc>
              <a:spcBef>
                <a:spcPts val="0"/>
              </a:spcBef>
              <a:spcAft>
                <a:spcPts val="0"/>
              </a:spcAft>
              <a:buClr>
                <a:schemeClr val="dk1"/>
              </a:buClr>
              <a:buSzPts val="1200"/>
              <a:buFont typeface="Calibri"/>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1" lang="en-US" sz="1200" u="none" cap="none" strike="noStrike">
                <a:solidFill>
                  <a:schemeClr val="dk1"/>
                </a:solidFill>
                <a:latin typeface="Calibri"/>
                <a:ea typeface="Calibri"/>
                <a:cs typeface="Calibri"/>
                <a:sym typeface="Calibri"/>
              </a:rPr>
              <a:t>Compared to RAs, ROs have the same rights to organize tenants and receive support from the property manager.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7" name="Shape 177"/>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indent="0" lvl="0" mar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Shape 17"/>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indent="0" lvl="0" mar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0" lvl="1" marL="457189"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0" lvl="2" marL="914377"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0" lvl="3" marL="137156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indent="0" lvl="4" marL="182875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indent="0" lvl="5" marL="228594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131"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32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509"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838200" y="365127"/>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Shape 74"/>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32" y="1956594"/>
            <a:ext cx="5811838" cy="26289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Shape 80"/>
          <p:cNvSpPr txBox="1"/>
          <p:nvPr>
            <p:ph idx="1" type="body"/>
          </p:nvPr>
        </p:nvSpPr>
        <p:spPr>
          <a:xfrm rot="5400000">
            <a:off x="1799432"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7"/>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Shape 2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1" y="1709740"/>
            <a:ext cx="10515600" cy="2852737"/>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Shape 29"/>
          <p:cNvSpPr txBox="1"/>
          <p:nvPr>
            <p:ph idx="1" type="body"/>
          </p:nvPr>
        </p:nvSpPr>
        <p:spPr>
          <a:xfrm>
            <a:off x="831851" y="4589465"/>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7"/>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8" y="365127"/>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Shape 42"/>
          <p:cNvSpPr txBox="1"/>
          <p:nvPr>
            <p:ph idx="1" type="body"/>
          </p:nvPr>
        </p:nvSpPr>
        <p:spPr>
          <a:xfrm>
            <a:off x="839789"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9"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1"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1"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7"/>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Shape 51"/>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Shape 60"/>
          <p:cNvSpPr txBox="1"/>
          <p:nvPr>
            <p:ph idx="1" type="body"/>
          </p:nvPr>
        </p:nvSpPr>
        <p:spPr>
          <a:xfrm>
            <a:off x="5183188" y="987427"/>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Shape 67"/>
          <p:cNvSpPr/>
          <p:nvPr>
            <p:ph idx="2" type="pic"/>
          </p:nvPr>
        </p:nvSpPr>
        <p:spPr>
          <a:xfrm>
            <a:off x="5183188" y="987427"/>
            <a:ext cx="6172200" cy="4873625"/>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189"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377"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56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75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594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131"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32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509"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7"/>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2"/>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2"/>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cxnSp>
        <p:nvCxnSpPr>
          <p:cNvPr id="89" name="Shape 89"/>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90" name="Shape 90"/>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Shape 91"/>
          <p:cNvSpPr txBox="1"/>
          <p:nvPr/>
        </p:nvSpPr>
        <p:spPr>
          <a:xfrm>
            <a:off x="838199" y="2830285"/>
            <a:ext cx="10710798" cy="16655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1500"/>
              <a:buFont typeface="Calibri"/>
              <a:buNone/>
            </a:pPr>
            <a:r>
              <a:rPr b="1" i="0" lang="en-US" sz="11500" u="none" cap="none" strike="noStrike">
                <a:solidFill>
                  <a:schemeClr val="lt1"/>
                </a:solidFill>
                <a:latin typeface="Calibri"/>
                <a:ea typeface="Calibri"/>
                <a:cs typeface="Calibri"/>
                <a:sym typeface="Calibri"/>
              </a:rPr>
              <a:t>ORGANIZE</a:t>
            </a:r>
            <a:endParaRPr b="1" i="0" sz="11500" u="none" cap="none" strike="noStrike">
              <a:solidFill>
                <a:schemeClr val="lt1"/>
              </a:solidFill>
              <a:latin typeface="Calibri"/>
              <a:ea typeface="Calibri"/>
              <a:cs typeface="Calibri"/>
              <a:sym typeface="Calibri"/>
            </a:endParaRPr>
          </a:p>
        </p:txBody>
      </p:sp>
      <p:sp>
        <p:nvSpPr>
          <p:cNvPr id="92" name="Shape 92"/>
          <p:cNvSpPr/>
          <p:nvPr/>
        </p:nvSpPr>
        <p:spPr>
          <a:xfrm>
            <a:off x="838199" y="4572000"/>
            <a:ext cx="8175172"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chemeClr val="lt1"/>
                </a:solidFill>
                <a:latin typeface="Calibri"/>
                <a:ea typeface="Calibri"/>
                <a:cs typeface="Calibri"/>
                <a:sym typeface="Calibri"/>
              </a:rPr>
              <a:t>A. RESIDENT ORGANIZATIONS</a:t>
            </a:r>
            <a:endParaRPr/>
          </a:p>
          <a:p>
            <a:pPr indent="0" lvl="0" marL="0" marR="0" rtl="0" algn="l">
              <a:spcBef>
                <a:spcPts val="0"/>
              </a:spcBef>
              <a:spcAft>
                <a:spcPts val="0"/>
              </a:spcAft>
              <a:buNone/>
            </a:pPr>
            <a:r>
              <a:rPr b="1" lang="en-US" sz="3600">
                <a:solidFill>
                  <a:schemeClr val="lt1"/>
                </a:solidFill>
                <a:latin typeface="Calibri"/>
                <a:ea typeface="Calibri"/>
                <a:cs typeface="Calibri"/>
                <a:sym typeface="Calibri"/>
              </a:rPr>
              <a:t>B. ORGANIZING 101</a:t>
            </a:r>
            <a:endParaRPr b="1" sz="3600">
              <a:solidFill>
                <a:schemeClr val="lt1"/>
              </a:solidFill>
              <a:latin typeface="Calibri"/>
              <a:ea typeface="Calibri"/>
              <a:cs typeface="Calibri"/>
              <a:sym typeface="Calibri"/>
            </a:endParaRPr>
          </a:p>
        </p:txBody>
      </p:sp>
      <p:sp>
        <p:nvSpPr>
          <p:cNvPr id="93" name="Shape 93"/>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b="0" lang="en-US" sz="2000" u="none">
                <a:solidFill>
                  <a:schemeClr val="lt1"/>
                </a:solidFill>
                <a:latin typeface="Calibri"/>
                <a:ea typeface="Calibri"/>
                <a:cs typeface="Calibri"/>
                <a:sym typeface="Calibri"/>
              </a:rPr>
              <a:t>RAD Curriculum Guide: Your roadmap for understanding RAD: Rental Assistance Demonstration</a:t>
            </a:r>
            <a:endParaRPr b="0" sz="2000" u="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Shape 193"/>
          <p:cNvSpPr/>
          <p:nvPr/>
        </p:nvSpPr>
        <p:spPr>
          <a:xfrm>
            <a:off x="390812" y="2388705"/>
            <a:ext cx="2631121" cy="2631121"/>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Shape 194"/>
          <p:cNvSpPr/>
          <p:nvPr/>
        </p:nvSpPr>
        <p:spPr>
          <a:xfrm>
            <a:off x="4530501" y="2388704"/>
            <a:ext cx="2631121" cy="2631121"/>
          </a:xfrm>
          <a:prstGeom prst="ellipse">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Shape 195"/>
          <p:cNvSpPr txBox="1"/>
          <p:nvPr/>
        </p:nvSpPr>
        <p:spPr>
          <a:xfrm>
            <a:off x="374020"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Associations (RAs)</a:t>
            </a:r>
            <a:endParaRPr b="1" sz="2800">
              <a:solidFill>
                <a:schemeClr val="lt1"/>
              </a:solidFill>
              <a:latin typeface="Calibri"/>
              <a:ea typeface="Calibri"/>
              <a:cs typeface="Calibri"/>
              <a:sym typeface="Calibri"/>
            </a:endParaRPr>
          </a:p>
        </p:txBody>
      </p:sp>
      <p:sp>
        <p:nvSpPr>
          <p:cNvPr id="196" name="Shape 196"/>
          <p:cNvSpPr txBox="1"/>
          <p:nvPr/>
        </p:nvSpPr>
        <p:spPr>
          <a:xfrm>
            <a:off x="4522104"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Organizations (ROs)</a:t>
            </a:r>
            <a:endParaRPr b="1" sz="2800">
              <a:solidFill>
                <a:schemeClr val="lt1"/>
              </a:solidFill>
              <a:latin typeface="Calibri"/>
              <a:ea typeface="Calibri"/>
              <a:cs typeface="Calibri"/>
              <a:sym typeface="Calibri"/>
            </a:endParaRPr>
          </a:p>
        </p:txBody>
      </p:sp>
      <p:sp>
        <p:nvSpPr>
          <p:cNvPr id="197" name="Shape 197"/>
          <p:cNvSpPr txBox="1"/>
          <p:nvPr/>
        </p:nvSpPr>
        <p:spPr>
          <a:xfrm>
            <a:off x="294556" y="1550505"/>
            <a:ext cx="10515600"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UNDER RAD</a:t>
            </a:r>
            <a:endParaRPr b="1" sz="4400">
              <a:solidFill>
                <a:schemeClr val="dk1"/>
              </a:solidFill>
              <a:latin typeface="Calibri"/>
              <a:ea typeface="Calibri"/>
              <a:cs typeface="Calibri"/>
              <a:sym typeface="Calibri"/>
            </a:endParaRPr>
          </a:p>
        </p:txBody>
      </p:sp>
      <p:cxnSp>
        <p:nvCxnSpPr>
          <p:cNvPr id="198" name="Shape 198"/>
          <p:cNvCxnSpPr/>
          <p:nvPr/>
        </p:nvCxnSpPr>
        <p:spPr>
          <a:xfrm>
            <a:off x="3294529" y="3697941"/>
            <a:ext cx="1008530" cy="0"/>
          </a:xfrm>
          <a:prstGeom prst="straightConnector1">
            <a:avLst/>
          </a:prstGeom>
          <a:noFill/>
          <a:ln cap="flat" cmpd="sng" w="50800">
            <a:solidFill>
              <a:srgbClr val="00967D"/>
            </a:solidFill>
            <a:prstDash val="solid"/>
            <a:miter lim="800000"/>
            <a:headEnd len="med" w="med" type="none"/>
            <a:tailEnd len="lg" w="lg" type="triangle"/>
          </a:ln>
        </p:spPr>
      </p:cxnSp>
      <p:sp>
        <p:nvSpPr>
          <p:cNvPr id="199" name="Shape 199"/>
          <p:cNvSpPr txBox="1"/>
          <p:nvPr/>
        </p:nvSpPr>
        <p:spPr>
          <a:xfrm>
            <a:off x="7664823" y="2711501"/>
            <a:ext cx="4061012"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Under RAD, there is no equivalent for DC, CCOP, or RAB</a:t>
            </a:r>
            <a:endParaRPr sz="3600">
              <a:solidFill>
                <a:schemeClr val="dk1"/>
              </a:solidFill>
              <a:latin typeface="Arial"/>
              <a:ea typeface="Arial"/>
              <a:cs typeface="Arial"/>
              <a:sym typeface="Arial"/>
            </a:endParaRPr>
          </a:p>
        </p:txBody>
      </p:sp>
      <p:sp>
        <p:nvSpPr>
          <p:cNvPr id="200" name="Shape 200"/>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TYPES OF RESIDENT GROUPS</a:t>
            </a:r>
            <a:endParaRPr b="1"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Shape 207"/>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Shape 208"/>
          <p:cNvSpPr txBox="1"/>
          <p:nvPr/>
        </p:nvSpPr>
        <p:spPr>
          <a:xfrm>
            <a:off x="294556" y="1550505"/>
            <a:ext cx="10515600"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UNDER RAD</a:t>
            </a:r>
            <a:endParaRPr b="1" sz="4400">
              <a:solidFill>
                <a:schemeClr val="dk1"/>
              </a:solidFill>
              <a:latin typeface="Calibri"/>
              <a:ea typeface="Calibri"/>
              <a:cs typeface="Calibri"/>
              <a:sym typeface="Calibri"/>
            </a:endParaRPr>
          </a:p>
        </p:txBody>
      </p:sp>
      <p:sp>
        <p:nvSpPr>
          <p:cNvPr id="209" name="Shape 209"/>
          <p:cNvSpPr txBox="1"/>
          <p:nvPr/>
        </p:nvSpPr>
        <p:spPr>
          <a:xfrm>
            <a:off x="294556" y="2590477"/>
            <a:ext cx="4061012"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4000">
                <a:solidFill>
                  <a:schemeClr val="dk1"/>
                </a:solidFill>
                <a:latin typeface="Calibri"/>
                <a:ea typeface="Calibri"/>
                <a:cs typeface="Calibri"/>
                <a:sym typeface="Calibri"/>
              </a:rPr>
              <a:t>If only part of your development is converting, you may need to form a new Resident Organization that represents only the RAD buildings.</a:t>
            </a:r>
            <a:endParaRPr/>
          </a:p>
        </p:txBody>
      </p:sp>
      <p:cxnSp>
        <p:nvCxnSpPr>
          <p:cNvPr id="210" name="Shape 210"/>
          <p:cNvCxnSpPr/>
          <p:nvPr/>
        </p:nvCxnSpPr>
        <p:spPr>
          <a:xfrm>
            <a:off x="5930153" y="3617259"/>
            <a:ext cx="0" cy="927847"/>
          </a:xfrm>
          <a:prstGeom prst="straightConnector1">
            <a:avLst/>
          </a:prstGeom>
          <a:noFill/>
          <a:ln cap="flat" cmpd="sng" w="50800">
            <a:solidFill>
              <a:srgbClr val="00A88E"/>
            </a:solidFill>
            <a:prstDash val="solid"/>
            <a:miter lim="800000"/>
            <a:headEnd len="med" w="med" type="none"/>
            <a:tailEnd len="lg" w="lg" type="triangle"/>
          </a:ln>
        </p:spPr>
      </p:cxnSp>
      <p:sp>
        <p:nvSpPr>
          <p:cNvPr id="211" name="Shape 211"/>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TYPES OF RESIDENT GROUPS</a:t>
            </a:r>
            <a:endParaRPr b="1"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cxnSp>
        <p:nvCxnSpPr>
          <p:cNvPr id="217" name="Shape 217"/>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218" name="Shape 218"/>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Shape 219"/>
          <p:cNvSpPr/>
          <p:nvPr/>
        </p:nvSpPr>
        <p:spPr>
          <a:xfrm>
            <a:off x="838199" y="2066083"/>
            <a:ext cx="10497856" cy="4516621"/>
          </a:xfrm>
          <a:prstGeom prst="rect">
            <a:avLst/>
          </a:prstGeom>
          <a:noFill/>
          <a:ln>
            <a:noFill/>
          </a:ln>
        </p:spPr>
        <p:txBody>
          <a:bodyPr anchorCtr="0" anchor="t" bIns="45700" lIns="91425" spcFirstLastPara="1" rIns="91425" wrap="square" tIns="45700">
            <a:noAutofit/>
          </a:bodyPr>
          <a:lstStyle/>
          <a:p>
            <a:pPr indent="0" lvl="0" marL="0" marR="0" rtl="0" algn="l">
              <a:lnSpc>
                <a:spcPct val="95652"/>
              </a:lnSpc>
              <a:spcBef>
                <a:spcPts val="0"/>
              </a:spcBef>
              <a:spcAft>
                <a:spcPts val="0"/>
              </a:spcAft>
              <a:buNone/>
            </a:pPr>
            <a:r>
              <a:rPr b="1" lang="en-US" sz="11500">
                <a:solidFill>
                  <a:schemeClr val="lt1"/>
                </a:solidFill>
                <a:latin typeface="Calibri"/>
                <a:ea typeface="Calibri"/>
                <a:cs typeface="Calibri"/>
                <a:sym typeface="Calibri"/>
              </a:rPr>
              <a:t>RESIDENT ORGANIZATIONS IN DETAIL </a:t>
            </a:r>
            <a:endParaRPr/>
          </a:p>
        </p:txBody>
      </p:sp>
      <p:sp>
        <p:nvSpPr>
          <p:cNvPr id="220" name="Shape 220"/>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Shape 227"/>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RESIDENT ORGANIZATIONS IN DETAIL</a:t>
            </a:r>
            <a:endParaRPr b="1" sz="1800">
              <a:solidFill>
                <a:schemeClr val="lt1"/>
              </a:solidFill>
              <a:latin typeface="Calibri"/>
              <a:ea typeface="Calibri"/>
              <a:cs typeface="Calibri"/>
              <a:sym typeface="Calibri"/>
            </a:endParaRPr>
          </a:p>
        </p:txBody>
      </p:sp>
      <p:sp>
        <p:nvSpPr>
          <p:cNvPr id="228" name="Shape 228"/>
          <p:cNvSpPr txBox="1"/>
          <p:nvPr/>
        </p:nvSpPr>
        <p:spPr>
          <a:xfrm>
            <a:off x="722670" y="1550505"/>
            <a:ext cx="10087485"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b="1" lang="en-US" sz="4400" cap="none">
                <a:solidFill>
                  <a:srgbClr val="00A88E"/>
                </a:solidFill>
                <a:latin typeface="Calibri"/>
                <a:ea typeface="Calibri"/>
                <a:cs typeface="Calibri"/>
                <a:sym typeface="Calibri"/>
              </a:rPr>
              <a:t>A LEGITIMATE RO MUST: </a:t>
            </a:r>
            <a:endParaRPr/>
          </a:p>
        </p:txBody>
      </p:sp>
      <p:sp>
        <p:nvSpPr>
          <p:cNvPr id="229" name="Shape 229"/>
          <p:cNvSpPr txBox="1"/>
          <p:nvPr/>
        </p:nvSpPr>
        <p:spPr>
          <a:xfrm>
            <a:off x="722670" y="2355250"/>
            <a:ext cx="11017045" cy="3048023"/>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4000"/>
              <a:buFont typeface="Arial"/>
              <a:buChar char="•"/>
            </a:pPr>
            <a:r>
              <a:rPr b="1" lang="en-US" sz="4000">
                <a:solidFill>
                  <a:schemeClr val="dk1"/>
                </a:solidFill>
                <a:latin typeface="Calibri"/>
                <a:ea typeface="Calibri"/>
                <a:cs typeface="Calibri"/>
                <a:sym typeface="Calibri"/>
              </a:rPr>
              <a:t>Be established by the residents of the property;</a:t>
            </a:r>
            <a:endParaRPr/>
          </a:p>
          <a:p>
            <a:pPr indent="-457200" lvl="0" marL="457200" marR="0" rtl="0" algn="l">
              <a:lnSpc>
                <a:spcPct val="90000"/>
              </a:lnSpc>
              <a:spcBef>
                <a:spcPts val="0"/>
              </a:spcBef>
              <a:spcAft>
                <a:spcPts val="0"/>
              </a:spcAft>
              <a:buClr>
                <a:schemeClr val="dk1"/>
              </a:buClr>
              <a:buSzPts val="4000"/>
              <a:buFont typeface="Arial"/>
              <a:buChar char="•"/>
            </a:pPr>
            <a:r>
              <a:rPr b="1" lang="en-US" sz="4000">
                <a:solidFill>
                  <a:schemeClr val="dk1"/>
                </a:solidFill>
                <a:latin typeface="Calibri"/>
                <a:ea typeface="Calibri"/>
                <a:cs typeface="Calibri"/>
                <a:sym typeface="Calibri"/>
              </a:rPr>
              <a:t>Meet regularly; </a:t>
            </a:r>
            <a:endParaRPr/>
          </a:p>
          <a:p>
            <a:pPr indent="-457200" lvl="0" marL="457200" marR="0" rtl="0" algn="l">
              <a:lnSpc>
                <a:spcPct val="90000"/>
              </a:lnSpc>
              <a:spcBef>
                <a:spcPts val="0"/>
              </a:spcBef>
              <a:spcAft>
                <a:spcPts val="0"/>
              </a:spcAft>
              <a:buClr>
                <a:schemeClr val="dk1"/>
              </a:buClr>
              <a:buSzPts val="4000"/>
              <a:buFont typeface="Arial"/>
              <a:buChar char="•"/>
            </a:pPr>
            <a:r>
              <a:rPr b="1" lang="en-US" sz="4000">
                <a:solidFill>
                  <a:schemeClr val="dk1"/>
                </a:solidFill>
                <a:latin typeface="Calibri"/>
                <a:ea typeface="Calibri"/>
                <a:cs typeface="Calibri"/>
                <a:sym typeface="Calibri"/>
              </a:rPr>
              <a:t>Operate democratically; </a:t>
            </a:r>
            <a:endParaRPr/>
          </a:p>
          <a:p>
            <a:pPr indent="-457200" lvl="0" marL="457200" marR="0" rtl="0" algn="l">
              <a:lnSpc>
                <a:spcPct val="90000"/>
              </a:lnSpc>
              <a:spcBef>
                <a:spcPts val="0"/>
              </a:spcBef>
              <a:spcAft>
                <a:spcPts val="0"/>
              </a:spcAft>
              <a:buClr>
                <a:schemeClr val="dk1"/>
              </a:buClr>
              <a:buSzPts val="4000"/>
              <a:buFont typeface="Arial"/>
              <a:buChar char="•"/>
            </a:pPr>
            <a:r>
              <a:rPr b="1" lang="en-US" sz="4000">
                <a:solidFill>
                  <a:schemeClr val="dk1"/>
                </a:solidFill>
                <a:latin typeface="Calibri"/>
                <a:ea typeface="Calibri"/>
                <a:cs typeface="Calibri"/>
                <a:sym typeface="Calibri"/>
              </a:rPr>
              <a:t>Represent all residents at the property;</a:t>
            </a:r>
            <a:endParaRPr/>
          </a:p>
          <a:p>
            <a:pPr indent="-457200" lvl="0" marL="457200" marR="0" rtl="0" algn="l">
              <a:lnSpc>
                <a:spcPct val="90000"/>
              </a:lnSpc>
              <a:spcBef>
                <a:spcPts val="0"/>
              </a:spcBef>
              <a:spcAft>
                <a:spcPts val="0"/>
              </a:spcAft>
              <a:buClr>
                <a:schemeClr val="dk1"/>
              </a:buClr>
              <a:buSzPts val="4000"/>
              <a:buFont typeface="Arial"/>
              <a:buChar char="•"/>
            </a:pPr>
            <a:r>
              <a:rPr b="1" lang="en-US" sz="4000">
                <a:solidFill>
                  <a:schemeClr val="dk1"/>
                </a:solidFill>
                <a:latin typeface="Calibri"/>
                <a:ea typeface="Calibri"/>
                <a:cs typeface="Calibri"/>
                <a:sym typeface="Calibri"/>
              </a:rPr>
              <a:t>Be independent from the property owner</a:t>
            </a:r>
            <a:endParaRPr b="1" sz="4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b="22610" l="0" r="0" t="0"/>
          <a:stretch/>
        </p:blipFill>
        <p:spPr>
          <a:xfrm>
            <a:off x="0" y="947057"/>
            <a:ext cx="12192000" cy="5910943"/>
          </a:xfrm>
          <a:prstGeom prst="rect">
            <a:avLst/>
          </a:prstGeom>
          <a:noFill/>
          <a:ln>
            <a:noFill/>
          </a:ln>
        </p:spPr>
      </p:pic>
      <p:sp>
        <p:nvSpPr>
          <p:cNvPr id="236" name="Shape 236"/>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Shape 237"/>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RESIDENT ORGANIZATIONS IN DETAIL</a:t>
            </a:r>
            <a:endParaRPr b="1" sz="1800">
              <a:solidFill>
                <a:schemeClr val="lt1"/>
              </a:solidFill>
              <a:latin typeface="Calibri"/>
              <a:ea typeface="Calibri"/>
              <a:cs typeface="Calibri"/>
              <a:sym typeface="Calibri"/>
            </a:endParaRPr>
          </a:p>
        </p:txBody>
      </p:sp>
      <p:sp>
        <p:nvSpPr>
          <p:cNvPr id="238" name="Shape 238"/>
          <p:cNvSpPr txBox="1"/>
          <p:nvPr/>
        </p:nvSpPr>
        <p:spPr>
          <a:xfrm>
            <a:off x="7661564" y="4307562"/>
            <a:ext cx="4215165" cy="2550441"/>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3200"/>
              <a:buFont typeface="Calibri"/>
              <a:buNone/>
            </a:pPr>
            <a:r>
              <a:rPr b="1" lang="en-US" sz="3200">
                <a:solidFill>
                  <a:schemeClr val="lt1"/>
                </a:solidFill>
                <a:latin typeface="Calibri"/>
                <a:ea typeface="Calibri"/>
                <a:cs typeface="Calibri"/>
                <a:sym typeface="Calibri"/>
              </a:rPr>
              <a:t>Communication with the property manager will be most effective if done through the RO</a:t>
            </a:r>
            <a:endParaRPr b="1" sz="32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b="10695" l="0" r="0" t="0"/>
          <a:stretch/>
        </p:blipFill>
        <p:spPr>
          <a:xfrm>
            <a:off x="0" y="947057"/>
            <a:ext cx="12192000" cy="5924798"/>
          </a:xfrm>
          <a:prstGeom prst="rect">
            <a:avLst/>
          </a:prstGeom>
          <a:noFill/>
          <a:ln>
            <a:noFill/>
          </a:ln>
        </p:spPr>
      </p:pic>
      <p:sp>
        <p:nvSpPr>
          <p:cNvPr id="245" name="Shape 245"/>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Shape 246"/>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RESIDENT ORGANIZATIONS IN DETAIL</a:t>
            </a:r>
            <a:endParaRPr b="1" sz="1800">
              <a:solidFill>
                <a:schemeClr val="lt1"/>
              </a:solidFill>
              <a:latin typeface="Calibri"/>
              <a:ea typeface="Calibri"/>
              <a:cs typeface="Calibri"/>
              <a:sym typeface="Calibri"/>
            </a:endParaRPr>
          </a:p>
        </p:txBody>
      </p:sp>
      <p:sp>
        <p:nvSpPr>
          <p:cNvPr id="247" name="Shape 247"/>
          <p:cNvSpPr txBox="1"/>
          <p:nvPr/>
        </p:nvSpPr>
        <p:spPr>
          <a:xfrm>
            <a:off x="220363" y="1259558"/>
            <a:ext cx="3423382" cy="3187751"/>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3330"/>
              <a:buFont typeface="Calibri"/>
              <a:buNone/>
            </a:pPr>
            <a:r>
              <a:rPr b="1" lang="en-US" sz="3330">
                <a:solidFill>
                  <a:schemeClr val="lt1"/>
                </a:solidFill>
                <a:latin typeface="Calibri"/>
                <a:ea typeface="Calibri"/>
                <a:cs typeface="Calibri"/>
                <a:sym typeface="Calibri"/>
              </a:rPr>
              <a:t>Property managers must allow tenants to continue independent organized activities</a:t>
            </a:r>
            <a:endParaRPr b="1" sz="333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Shape 254"/>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RESIDENT ORGANIZATIONS IN DETAIL</a:t>
            </a:r>
            <a:endParaRPr b="1" sz="1800">
              <a:solidFill>
                <a:schemeClr val="lt1"/>
              </a:solidFill>
              <a:latin typeface="Calibri"/>
              <a:ea typeface="Calibri"/>
              <a:cs typeface="Calibri"/>
              <a:sym typeface="Calibri"/>
            </a:endParaRPr>
          </a:p>
        </p:txBody>
      </p:sp>
      <p:sp>
        <p:nvSpPr>
          <p:cNvPr id="255" name="Shape 255"/>
          <p:cNvSpPr txBox="1"/>
          <p:nvPr/>
        </p:nvSpPr>
        <p:spPr>
          <a:xfrm>
            <a:off x="722671" y="1550506"/>
            <a:ext cx="8365912" cy="120655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b="1" lang="en-US" sz="4400" cap="none">
                <a:solidFill>
                  <a:srgbClr val="00A88E"/>
                </a:solidFill>
                <a:latin typeface="Calibri"/>
                <a:ea typeface="Calibri"/>
                <a:cs typeface="Calibri"/>
                <a:sym typeface="Calibri"/>
              </a:rPr>
              <a:t>ACTIVITIES THAT CANNOT BE FUNDED WITH TPA FUNDS:</a:t>
            </a:r>
            <a:endParaRPr b="1" sz="4400" cap="none">
              <a:solidFill>
                <a:srgbClr val="00A88E"/>
              </a:solidFill>
              <a:latin typeface="Calibri"/>
              <a:ea typeface="Calibri"/>
              <a:cs typeface="Calibri"/>
              <a:sym typeface="Calibri"/>
            </a:endParaRPr>
          </a:p>
        </p:txBody>
      </p:sp>
      <p:sp>
        <p:nvSpPr>
          <p:cNvPr id="256" name="Shape 256"/>
          <p:cNvSpPr txBox="1"/>
          <p:nvPr/>
        </p:nvSpPr>
        <p:spPr>
          <a:xfrm>
            <a:off x="722670" y="3103395"/>
            <a:ext cx="11017045" cy="3048023"/>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Activities that do not directly offer services to improve resident quality of life. Ex: empowerment activities or social services resources;</a:t>
            </a:r>
            <a:endParaRPr/>
          </a:p>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Organized fundraising;  </a:t>
            </a:r>
            <a:endParaRPr/>
          </a:p>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Giveaways to reward participation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cxnSp>
        <p:nvCxnSpPr>
          <p:cNvPr id="262" name="Shape 262"/>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263" name="Shape 263"/>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Shape 264"/>
          <p:cNvSpPr/>
          <p:nvPr/>
        </p:nvSpPr>
        <p:spPr>
          <a:xfrm>
            <a:off x="838198" y="4631155"/>
            <a:ext cx="10528739" cy="1567096"/>
          </a:xfrm>
          <a:prstGeom prst="rect">
            <a:avLst/>
          </a:prstGeom>
          <a:noFill/>
          <a:ln>
            <a:noFill/>
          </a:ln>
        </p:spPr>
        <p:txBody>
          <a:bodyPr anchorCtr="0" anchor="t" bIns="45700" lIns="91425" spcFirstLastPara="1" rIns="91425" wrap="square" tIns="45700">
            <a:noAutofit/>
          </a:bodyPr>
          <a:lstStyle/>
          <a:p>
            <a:pPr indent="0" lvl="0" marL="0" marR="0" rtl="0" algn="l">
              <a:lnSpc>
                <a:spcPct val="110576"/>
              </a:lnSpc>
              <a:spcBef>
                <a:spcPts val="0"/>
              </a:spcBef>
              <a:spcAft>
                <a:spcPts val="0"/>
              </a:spcAft>
              <a:buNone/>
            </a:pPr>
            <a:r>
              <a:rPr b="1" lang="en-US" sz="10400">
                <a:solidFill>
                  <a:schemeClr val="lt1"/>
                </a:solidFill>
                <a:latin typeface="Calibri"/>
                <a:ea typeface="Calibri"/>
                <a:cs typeface="Calibri"/>
                <a:sym typeface="Calibri"/>
              </a:rPr>
              <a:t>FORMING AN RO</a:t>
            </a:r>
            <a:endParaRPr/>
          </a:p>
        </p:txBody>
      </p:sp>
      <p:sp>
        <p:nvSpPr>
          <p:cNvPr id="265" name="Shape 265"/>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Shape 272"/>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FORMING AN RO</a:t>
            </a:r>
            <a:endParaRPr b="1" sz="1800">
              <a:solidFill>
                <a:schemeClr val="lt1"/>
              </a:solidFill>
              <a:latin typeface="Calibri"/>
              <a:ea typeface="Calibri"/>
              <a:cs typeface="Calibri"/>
              <a:sym typeface="Calibri"/>
            </a:endParaRPr>
          </a:p>
        </p:txBody>
      </p:sp>
      <p:sp>
        <p:nvSpPr>
          <p:cNvPr id="273" name="Shape 273"/>
          <p:cNvSpPr txBox="1"/>
          <p:nvPr/>
        </p:nvSpPr>
        <p:spPr>
          <a:xfrm>
            <a:off x="722670" y="1550505"/>
            <a:ext cx="5608857" cy="1192695"/>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lang="en-US" sz="4400" cap="none">
                <a:solidFill>
                  <a:srgbClr val="00A88E"/>
                </a:solidFill>
                <a:latin typeface="Calibri"/>
                <a:ea typeface="Calibri"/>
                <a:cs typeface="Calibri"/>
                <a:sym typeface="Calibri"/>
              </a:rPr>
              <a:t>BEST PRACTICES - </a:t>
            </a:r>
            <a:r>
              <a:rPr b="1" lang="en-US" sz="4400" cap="none">
                <a:solidFill>
                  <a:srgbClr val="00A88E"/>
                </a:solidFill>
                <a:latin typeface="Calibri"/>
                <a:ea typeface="Calibri"/>
                <a:cs typeface="Calibri"/>
                <a:sym typeface="Calibri"/>
              </a:rPr>
              <a:t>GETTING STARTED:</a:t>
            </a:r>
            <a:endParaRPr b="1" sz="4400" cap="none">
              <a:solidFill>
                <a:srgbClr val="00A88E"/>
              </a:solidFill>
              <a:latin typeface="Calibri"/>
              <a:ea typeface="Calibri"/>
              <a:cs typeface="Calibri"/>
              <a:sym typeface="Calibri"/>
            </a:endParaRPr>
          </a:p>
        </p:txBody>
      </p:sp>
      <p:sp>
        <p:nvSpPr>
          <p:cNvPr id="274" name="Shape 274"/>
          <p:cNvSpPr txBox="1"/>
          <p:nvPr/>
        </p:nvSpPr>
        <p:spPr>
          <a:xfrm>
            <a:off x="722670" y="3034145"/>
            <a:ext cx="5359475" cy="3200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Talk to neighbors to understand common issues</a:t>
            </a:r>
            <a:endParaRPr/>
          </a:p>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Gauge interest in getting involved</a:t>
            </a:r>
            <a:endParaRPr/>
          </a:p>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Find a core group to help you organize</a:t>
            </a:r>
            <a:endParaRPr b="1" sz="3200">
              <a:solidFill>
                <a:schemeClr val="dk1"/>
              </a:solidFill>
              <a:latin typeface="Calibri"/>
              <a:ea typeface="Calibri"/>
              <a:cs typeface="Calibri"/>
              <a:sym typeface="Calibri"/>
            </a:endParaRPr>
          </a:p>
        </p:txBody>
      </p:sp>
      <p:pic>
        <p:nvPicPr>
          <p:cNvPr id="275" name="Shape 275"/>
          <p:cNvPicPr preferRelativeResize="0"/>
          <p:nvPr/>
        </p:nvPicPr>
        <p:blipFill rotWithShape="1">
          <a:blip r:embed="rId3">
            <a:alphaModFix/>
          </a:blip>
          <a:srcRect b="0" l="0" r="0" t="0"/>
          <a:stretch/>
        </p:blipFill>
        <p:spPr>
          <a:xfrm>
            <a:off x="6281057" y="947057"/>
            <a:ext cx="5910943" cy="59109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Shape 282"/>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FORMING AN RO</a:t>
            </a:r>
            <a:endParaRPr b="1" sz="1800">
              <a:solidFill>
                <a:schemeClr val="lt1"/>
              </a:solidFill>
              <a:latin typeface="Calibri"/>
              <a:ea typeface="Calibri"/>
              <a:cs typeface="Calibri"/>
              <a:sym typeface="Calibri"/>
            </a:endParaRPr>
          </a:p>
        </p:txBody>
      </p:sp>
      <p:sp>
        <p:nvSpPr>
          <p:cNvPr id="283" name="Shape 283"/>
          <p:cNvSpPr txBox="1"/>
          <p:nvPr/>
        </p:nvSpPr>
        <p:spPr>
          <a:xfrm>
            <a:off x="722671" y="1550505"/>
            <a:ext cx="4874566" cy="1192695"/>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lang="en-US" sz="4400" cap="none">
                <a:solidFill>
                  <a:srgbClr val="00A88E"/>
                </a:solidFill>
                <a:latin typeface="Calibri"/>
                <a:ea typeface="Calibri"/>
                <a:cs typeface="Calibri"/>
                <a:sym typeface="Calibri"/>
              </a:rPr>
              <a:t>BEST PRACTICES – </a:t>
            </a:r>
            <a:r>
              <a:rPr b="1" lang="en-US" sz="4400" cap="none">
                <a:solidFill>
                  <a:srgbClr val="00A88E"/>
                </a:solidFill>
                <a:latin typeface="Calibri"/>
                <a:ea typeface="Calibri"/>
                <a:cs typeface="Calibri"/>
                <a:sym typeface="Calibri"/>
              </a:rPr>
              <a:t>SET A MEETING:</a:t>
            </a:r>
            <a:endParaRPr b="1" sz="4400" cap="none">
              <a:solidFill>
                <a:srgbClr val="00A88E"/>
              </a:solidFill>
              <a:latin typeface="Calibri"/>
              <a:ea typeface="Calibri"/>
              <a:cs typeface="Calibri"/>
              <a:sym typeface="Calibri"/>
            </a:endParaRPr>
          </a:p>
        </p:txBody>
      </p:sp>
      <p:sp>
        <p:nvSpPr>
          <p:cNvPr id="284" name="Shape 284"/>
          <p:cNvSpPr txBox="1"/>
          <p:nvPr/>
        </p:nvSpPr>
        <p:spPr>
          <a:xfrm>
            <a:off x="722671" y="3034145"/>
            <a:ext cx="5068530" cy="3200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Meet with the core group to organize a building-wide meeting</a:t>
            </a:r>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Agree on goals for the meeting: for ex, addressing a widespread issue</a:t>
            </a:r>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Get the word out to as many people as possible</a:t>
            </a:r>
            <a:endParaRPr b="1" sz="2800">
              <a:solidFill>
                <a:schemeClr val="dk1"/>
              </a:solidFill>
              <a:latin typeface="Calibri"/>
              <a:ea typeface="Calibri"/>
              <a:cs typeface="Calibri"/>
              <a:sym typeface="Calibri"/>
            </a:endParaRPr>
          </a:p>
        </p:txBody>
      </p:sp>
      <p:pic>
        <p:nvPicPr>
          <p:cNvPr id="285" name="Shape 285"/>
          <p:cNvPicPr preferRelativeResize="0"/>
          <p:nvPr/>
        </p:nvPicPr>
        <p:blipFill rotWithShape="1">
          <a:blip r:embed="rId3">
            <a:alphaModFix/>
          </a:blip>
          <a:srcRect b="0" l="0" r="0" t="0"/>
          <a:stretch/>
        </p:blipFill>
        <p:spPr>
          <a:xfrm>
            <a:off x="6281057" y="947056"/>
            <a:ext cx="5910943" cy="59109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cxnSp>
        <p:nvCxnSpPr>
          <p:cNvPr id="99" name="Shape 99"/>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100" name="Shape 100"/>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Shape 101"/>
          <p:cNvSpPr/>
          <p:nvPr/>
        </p:nvSpPr>
        <p:spPr>
          <a:xfrm>
            <a:off x="838198" y="2177299"/>
            <a:ext cx="10927977" cy="2144177"/>
          </a:xfrm>
          <a:prstGeom prst="rect">
            <a:avLst/>
          </a:prstGeom>
          <a:noFill/>
          <a:ln>
            <a:noFill/>
          </a:ln>
        </p:spPr>
        <p:txBody>
          <a:bodyPr anchorCtr="0" anchor="t" bIns="45700" lIns="91425" spcFirstLastPara="1" rIns="91425" wrap="square" tIns="45700">
            <a:noAutofit/>
          </a:bodyPr>
          <a:lstStyle/>
          <a:p>
            <a:pPr indent="0" lvl="0" marL="0" marR="0" rtl="0" algn="l">
              <a:lnSpc>
                <a:spcPct val="121212"/>
              </a:lnSpc>
              <a:spcBef>
                <a:spcPts val="0"/>
              </a:spcBef>
              <a:spcAft>
                <a:spcPts val="0"/>
              </a:spcAft>
              <a:buNone/>
            </a:pPr>
            <a:r>
              <a:rPr b="1" lang="en-US" sz="6600">
                <a:solidFill>
                  <a:schemeClr val="lt1"/>
                </a:solidFill>
                <a:latin typeface="Calibri"/>
                <a:ea typeface="Calibri"/>
                <a:cs typeface="Calibri"/>
                <a:sym typeface="Calibri"/>
              </a:rPr>
              <a:t>Organize:</a:t>
            </a:r>
            <a:endParaRPr/>
          </a:p>
          <a:p>
            <a:pPr indent="0" lvl="0" marL="0" marR="0" rtl="0" algn="l">
              <a:lnSpc>
                <a:spcPct val="121212"/>
              </a:lnSpc>
              <a:spcBef>
                <a:spcPts val="0"/>
              </a:spcBef>
              <a:spcAft>
                <a:spcPts val="0"/>
              </a:spcAft>
              <a:buNone/>
            </a:pPr>
            <a:r>
              <a:rPr b="1" lang="en-US" sz="6600">
                <a:solidFill>
                  <a:schemeClr val="lt1"/>
                </a:solidFill>
                <a:latin typeface="Calibri"/>
                <a:ea typeface="Calibri"/>
                <a:cs typeface="Calibri"/>
                <a:sym typeface="Calibri"/>
              </a:rPr>
              <a:t>Resident Organizations (ROs)</a:t>
            </a:r>
            <a:endParaRPr/>
          </a:p>
        </p:txBody>
      </p:sp>
      <p:sp>
        <p:nvSpPr>
          <p:cNvPr id="102" name="Shape 102"/>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
        <p:nvSpPr>
          <p:cNvPr id="103" name="Shape 103"/>
          <p:cNvSpPr/>
          <p:nvPr/>
        </p:nvSpPr>
        <p:spPr>
          <a:xfrm>
            <a:off x="838199" y="4572000"/>
            <a:ext cx="8175172" cy="138499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Types of Resident Groups</a:t>
            </a:r>
            <a:endParaRPr/>
          </a:p>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ROs in Details</a:t>
            </a:r>
            <a:endParaRPr/>
          </a:p>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Forming an RO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Shape 292"/>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FORMING AN RO</a:t>
            </a:r>
            <a:endParaRPr b="1" sz="1800">
              <a:solidFill>
                <a:schemeClr val="lt1"/>
              </a:solidFill>
              <a:latin typeface="Calibri"/>
              <a:ea typeface="Calibri"/>
              <a:cs typeface="Calibri"/>
              <a:sym typeface="Calibri"/>
            </a:endParaRPr>
          </a:p>
        </p:txBody>
      </p:sp>
      <p:sp>
        <p:nvSpPr>
          <p:cNvPr id="293" name="Shape 293"/>
          <p:cNvSpPr txBox="1"/>
          <p:nvPr/>
        </p:nvSpPr>
        <p:spPr>
          <a:xfrm>
            <a:off x="722670" y="1550505"/>
            <a:ext cx="5719693" cy="1192695"/>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070"/>
              <a:buFont typeface="Calibri"/>
              <a:buNone/>
            </a:pPr>
            <a:r>
              <a:rPr lang="en-US" sz="4070" cap="none">
                <a:solidFill>
                  <a:srgbClr val="00A88E"/>
                </a:solidFill>
                <a:latin typeface="Calibri"/>
                <a:ea typeface="Calibri"/>
                <a:cs typeface="Calibri"/>
                <a:sym typeface="Calibri"/>
              </a:rPr>
              <a:t>BEST </a:t>
            </a:r>
            <a:r>
              <a:rPr lang="en-US" sz="4440" cap="none">
                <a:solidFill>
                  <a:srgbClr val="00A88E"/>
                </a:solidFill>
                <a:latin typeface="Calibri"/>
                <a:ea typeface="Calibri"/>
                <a:cs typeface="Calibri"/>
                <a:sym typeface="Calibri"/>
              </a:rPr>
              <a:t>PRACTICES</a:t>
            </a:r>
            <a:r>
              <a:rPr lang="en-US" sz="4070" cap="none">
                <a:solidFill>
                  <a:srgbClr val="00A88E"/>
                </a:solidFill>
                <a:latin typeface="Calibri"/>
                <a:ea typeface="Calibri"/>
                <a:cs typeface="Calibri"/>
                <a:sym typeface="Calibri"/>
              </a:rPr>
              <a:t> – </a:t>
            </a:r>
            <a:r>
              <a:rPr b="1" lang="en-US" sz="4070" cap="none">
                <a:solidFill>
                  <a:srgbClr val="00A88E"/>
                </a:solidFill>
                <a:latin typeface="Calibri"/>
                <a:ea typeface="Calibri"/>
                <a:cs typeface="Calibri"/>
                <a:sym typeface="Calibri"/>
              </a:rPr>
              <a:t>PRODUCTIVE MEETINGS:</a:t>
            </a:r>
            <a:endParaRPr b="1" sz="4070" cap="none">
              <a:solidFill>
                <a:srgbClr val="00A88E"/>
              </a:solidFill>
              <a:latin typeface="Calibri"/>
              <a:ea typeface="Calibri"/>
              <a:cs typeface="Calibri"/>
              <a:sym typeface="Calibri"/>
            </a:endParaRPr>
          </a:p>
        </p:txBody>
      </p:sp>
      <p:sp>
        <p:nvSpPr>
          <p:cNvPr id="294" name="Shape 294"/>
          <p:cNvSpPr txBox="1"/>
          <p:nvPr/>
        </p:nvSpPr>
        <p:spPr>
          <a:xfrm>
            <a:off x="722670" y="3034145"/>
            <a:ext cx="5359475" cy="3200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Stick to your agenda but leave room for the group to add other priorities</a:t>
            </a:r>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Start and end on time</a:t>
            </a:r>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End with actionable next steps</a:t>
            </a:r>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Set the next meeting so people know when to follow up on next steps</a:t>
            </a:r>
            <a:endParaRPr/>
          </a:p>
          <a:p>
            <a:pPr indent="0" lvl="0" marL="0" marR="0" rtl="0" algn="l">
              <a:lnSpc>
                <a:spcPct val="90000"/>
              </a:lnSpc>
              <a:spcBef>
                <a:spcPts val="0"/>
              </a:spcBef>
              <a:spcAft>
                <a:spcPts val="0"/>
              </a:spcAft>
              <a:buClr>
                <a:schemeClr val="dk1"/>
              </a:buClr>
              <a:buSzPts val="2800"/>
              <a:buFont typeface="Calibri"/>
              <a:buNone/>
            </a:pPr>
            <a:r>
              <a:t/>
            </a:r>
            <a:endParaRPr b="1" sz="2800">
              <a:solidFill>
                <a:schemeClr val="dk1"/>
              </a:solidFill>
              <a:latin typeface="Calibri"/>
              <a:ea typeface="Calibri"/>
              <a:cs typeface="Calibri"/>
              <a:sym typeface="Calibri"/>
            </a:endParaRPr>
          </a:p>
        </p:txBody>
      </p:sp>
      <p:pic>
        <p:nvPicPr>
          <p:cNvPr id="295" name="Shape 295"/>
          <p:cNvPicPr preferRelativeResize="0"/>
          <p:nvPr/>
        </p:nvPicPr>
        <p:blipFill rotWithShape="1">
          <a:blip r:embed="rId3">
            <a:alphaModFix/>
          </a:blip>
          <a:srcRect b="0" l="0" r="0" t="0"/>
          <a:stretch/>
        </p:blipFill>
        <p:spPr>
          <a:xfrm>
            <a:off x="6281057" y="947056"/>
            <a:ext cx="5910943" cy="591094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Shape 302"/>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FORMING AN RO</a:t>
            </a:r>
            <a:endParaRPr b="1" sz="1800">
              <a:solidFill>
                <a:schemeClr val="lt1"/>
              </a:solidFill>
              <a:latin typeface="Calibri"/>
              <a:ea typeface="Calibri"/>
              <a:cs typeface="Calibri"/>
              <a:sym typeface="Calibri"/>
            </a:endParaRPr>
          </a:p>
        </p:txBody>
      </p:sp>
      <p:sp>
        <p:nvSpPr>
          <p:cNvPr id="303" name="Shape 303"/>
          <p:cNvSpPr txBox="1"/>
          <p:nvPr/>
        </p:nvSpPr>
        <p:spPr>
          <a:xfrm>
            <a:off x="722670" y="1550505"/>
            <a:ext cx="4943839" cy="1192695"/>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lang="en-US" sz="4400" cap="none">
                <a:solidFill>
                  <a:srgbClr val="00A88E"/>
                </a:solidFill>
                <a:latin typeface="Calibri"/>
                <a:ea typeface="Calibri"/>
                <a:cs typeface="Calibri"/>
                <a:sym typeface="Calibri"/>
              </a:rPr>
              <a:t>BEST PRACTICES – </a:t>
            </a:r>
            <a:r>
              <a:rPr b="1" lang="en-US" sz="4400" cap="none">
                <a:solidFill>
                  <a:srgbClr val="00A88E"/>
                </a:solidFill>
                <a:latin typeface="Calibri"/>
                <a:ea typeface="Calibri"/>
                <a:cs typeface="Calibri"/>
                <a:sym typeface="Calibri"/>
              </a:rPr>
              <a:t>FORMALIZE:</a:t>
            </a:r>
            <a:endParaRPr b="1" sz="4400" cap="none">
              <a:solidFill>
                <a:srgbClr val="00A88E"/>
              </a:solidFill>
              <a:latin typeface="Calibri"/>
              <a:ea typeface="Calibri"/>
              <a:cs typeface="Calibri"/>
              <a:sym typeface="Calibri"/>
            </a:endParaRPr>
          </a:p>
        </p:txBody>
      </p:sp>
      <p:sp>
        <p:nvSpPr>
          <p:cNvPr id="304" name="Shape 304"/>
          <p:cNvSpPr txBox="1"/>
          <p:nvPr/>
        </p:nvSpPr>
        <p:spPr>
          <a:xfrm>
            <a:off x="722670" y="3034145"/>
            <a:ext cx="5359475" cy="3200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Formalize resident leadership by developing election protocol</a:t>
            </a:r>
            <a:endParaRPr/>
          </a:p>
          <a:p>
            <a:pPr indent="-457200" lvl="0" marL="45720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Create by-laws so everyone understands the decision-making practice for the RO</a:t>
            </a:r>
            <a:endParaRPr/>
          </a:p>
          <a:p>
            <a:pPr indent="0" lvl="0" marL="0" marR="0" rtl="0" algn="l">
              <a:lnSpc>
                <a:spcPct val="90000"/>
              </a:lnSpc>
              <a:spcBef>
                <a:spcPts val="0"/>
              </a:spcBef>
              <a:spcAft>
                <a:spcPts val="0"/>
              </a:spcAft>
              <a:buClr>
                <a:schemeClr val="dk1"/>
              </a:buClr>
              <a:buSzPts val="3200"/>
              <a:buFont typeface="Calibri"/>
              <a:buNone/>
            </a:pPr>
            <a:r>
              <a:t/>
            </a:r>
            <a:endParaRPr b="1" sz="3200">
              <a:solidFill>
                <a:schemeClr val="dk1"/>
              </a:solidFill>
              <a:latin typeface="Calibri"/>
              <a:ea typeface="Calibri"/>
              <a:cs typeface="Calibri"/>
              <a:sym typeface="Calibri"/>
            </a:endParaRPr>
          </a:p>
        </p:txBody>
      </p:sp>
      <p:pic>
        <p:nvPicPr>
          <p:cNvPr id="305" name="Shape 305"/>
          <p:cNvPicPr preferRelativeResize="0"/>
          <p:nvPr/>
        </p:nvPicPr>
        <p:blipFill rotWithShape="1">
          <a:blip r:embed="rId3">
            <a:alphaModFix/>
          </a:blip>
          <a:srcRect b="0" l="0" r="0" t="0"/>
          <a:stretch/>
        </p:blipFill>
        <p:spPr>
          <a:xfrm>
            <a:off x="6281057" y="947056"/>
            <a:ext cx="5910943" cy="591094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Shape 312"/>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KEY TAKEAWAYS</a:t>
            </a:r>
            <a:endParaRPr b="1" sz="1800">
              <a:solidFill>
                <a:schemeClr val="lt1"/>
              </a:solidFill>
              <a:latin typeface="Calibri"/>
              <a:ea typeface="Calibri"/>
              <a:cs typeface="Calibri"/>
              <a:sym typeface="Calibri"/>
            </a:endParaRPr>
          </a:p>
        </p:txBody>
      </p:sp>
      <p:sp>
        <p:nvSpPr>
          <p:cNvPr id="313" name="Shape 313"/>
          <p:cNvSpPr txBox="1"/>
          <p:nvPr/>
        </p:nvSpPr>
        <p:spPr>
          <a:xfrm>
            <a:off x="722670" y="1550505"/>
            <a:ext cx="10707330" cy="680077"/>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b="1" lang="en-US" sz="4400">
                <a:solidFill>
                  <a:srgbClr val="00A88E"/>
                </a:solidFill>
                <a:latin typeface="Calibri"/>
                <a:ea typeface="Calibri"/>
                <a:cs typeface="Calibri"/>
                <a:sym typeface="Calibri"/>
              </a:rPr>
              <a:t>KEY TAKEAWAYS</a:t>
            </a:r>
            <a:endParaRPr b="1" sz="4400">
              <a:solidFill>
                <a:srgbClr val="00A88E"/>
              </a:solidFill>
              <a:latin typeface="Calibri"/>
              <a:ea typeface="Calibri"/>
              <a:cs typeface="Calibri"/>
              <a:sym typeface="Calibri"/>
            </a:endParaRPr>
          </a:p>
        </p:txBody>
      </p:sp>
      <p:sp>
        <p:nvSpPr>
          <p:cNvPr id="314" name="Shape 314"/>
          <p:cNvSpPr txBox="1"/>
          <p:nvPr/>
        </p:nvSpPr>
        <p:spPr>
          <a:xfrm>
            <a:off x="722669" y="2452253"/>
            <a:ext cx="10832021" cy="3616037"/>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Tenant leadership has one of the most important roles to play in the conversion processes – getting residents informed about the changes to come and getting them engaged. </a:t>
            </a:r>
            <a:endParaRPr b="1" sz="3200">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Basic organizing tools can help maximize participation and ensure a productive working relationship with NYCHA</a:t>
            </a:r>
            <a:endParaRPr b="1" sz="3200">
              <a:solidFill>
                <a:schemeClr val="dk1"/>
              </a:solidFill>
              <a:latin typeface="Calibri"/>
              <a:ea typeface="Calibri"/>
              <a:cs typeface="Calibri"/>
              <a:sym typeface="Calibri"/>
            </a:endParaRPr>
          </a:p>
          <a:p>
            <a:pPr indent="-254000" lvl="0" marL="457200" marR="0" rtl="0" algn="l">
              <a:lnSpc>
                <a:spcPct val="100000"/>
              </a:lnSpc>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cxnSp>
        <p:nvCxnSpPr>
          <p:cNvPr id="320" name="Shape 320"/>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321" name="Shape 321"/>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Shape 322"/>
          <p:cNvSpPr/>
          <p:nvPr/>
        </p:nvSpPr>
        <p:spPr>
          <a:xfrm>
            <a:off x="838199" y="3341915"/>
            <a:ext cx="9100458" cy="1118255"/>
          </a:xfrm>
          <a:prstGeom prst="rect">
            <a:avLst/>
          </a:prstGeom>
          <a:noFill/>
          <a:ln>
            <a:noFill/>
          </a:ln>
        </p:spPr>
        <p:txBody>
          <a:bodyPr anchorCtr="0" anchor="t" bIns="45700" lIns="91425" spcFirstLastPara="1" rIns="91425" wrap="square" tIns="45700">
            <a:noAutofit/>
          </a:bodyPr>
          <a:lstStyle/>
          <a:p>
            <a:pPr indent="0" lvl="0" marL="0" marR="0" rtl="0" algn="l">
              <a:lnSpc>
                <a:spcPct val="121212"/>
              </a:lnSpc>
              <a:spcBef>
                <a:spcPts val="0"/>
              </a:spcBef>
              <a:spcAft>
                <a:spcPts val="0"/>
              </a:spcAft>
              <a:buNone/>
            </a:pPr>
            <a:r>
              <a:rPr b="1" lang="en-US" sz="6600">
                <a:solidFill>
                  <a:schemeClr val="lt1"/>
                </a:solidFill>
                <a:latin typeface="Calibri"/>
                <a:ea typeface="Calibri"/>
                <a:cs typeface="Calibri"/>
                <a:sym typeface="Calibri"/>
              </a:rPr>
              <a:t>Organize: Organizing 101</a:t>
            </a:r>
            <a:endParaRPr/>
          </a:p>
        </p:txBody>
      </p:sp>
      <p:sp>
        <p:nvSpPr>
          <p:cNvPr id="323" name="Shape 323"/>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
        <p:nvSpPr>
          <p:cNvPr id="324" name="Shape 324"/>
          <p:cNvSpPr/>
          <p:nvPr/>
        </p:nvSpPr>
        <p:spPr>
          <a:xfrm>
            <a:off x="838199" y="4572000"/>
            <a:ext cx="8175172" cy="138499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Case Study Title</a:t>
            </a:r>
            <a:endParaRPr/>
          </a:p>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Identifying Community Needs</a:t>
            </a:r>
            <a:endParaRPr/>
          </a:p>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Creating a Call to Action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Shape 331"/>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INTRODUCTION</a:t>
            </a:r>
            <a:endParaRPr b="1" sz="1800">
              <a:solidFill>
                <a:schemeClr val="lt1"/>
              </a:solidFill>
              <a:latin typeface="Calibri"/>
              <a:ea typeface="Calibri"/>
              <a:cs typeface="Calibri"/>
              <a:sym typeface="Calibri"/>
            </a:endParaRPr>
          </a:p>
        </p:txBody>
      </p:sp>
      <p:sp>
        <p:nvSpPr>
          <p:cNvPr id="332" name="Shape 332"/>
          <p:cNvSpPr txBox="1"/>
          <p:nvPr/>
        </p:nvSpPr>
        <p:spPr>
          <a:xfrm>
            <a:off x="722670" y="1550505"/>
            <a:ext cx="10707330" cy="680077"/>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b="1" lang="en-US" sz="4400">
                <a:solidFill>
                  <a:srgbClr val="00A88E"/>
                </a:solidFill>
                <a:latin typeface="Calibri"/>
                <a:ea typeface="Calibri"/>
                <a:cs typeface="Calibri"/>
                <a:sym typeface="Calibri"/>
              </a:rPr>
              <a:t>When organized, ROs can:</a:t>
            </a:r>
            <a:endParaRPr b="1" sz="4400">
              <a:solidFill>
                <a:srgbClr val="00A88E"/>
              </a:solidFill>
              <a:latin typeface="Calibri"/>
              <a:ea typeface="Calibri"/>
              <a:cs typeface="Calibri"/>
              <a:sym typeface="Calibri"/>
            </a:endParaRPr>
          </a:p>
        </p:txBody>
      </p:sp>
      <p:sp>
        <p:nvSpPr>
          <p:cNvPr id="333" name="Shape 333"/>
          <p:cNvSpPr txBox="1"/>
          <p:nvPr/>
        </p:nvSpPr>
        <p:spPr>
          <a:xfrm>
            <a:off x="722669" y="2452253"/>
            <a:ext cx="10832021" cy="4017819"/>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3330"/>
              <a:buFont typeface="Arial"/>
              <a:buChar char="•"/>
            </a:pPr>
            <a:r>
              <a:rPr b="1" lang="en-US" sz="3330">
                <a:solidFill>
                  <a:schemeClr val="dk1"/>
                </a:solidFill>
                <a:latin typeface="Calibri"/>
                <a:ea typeface="Calibri"/>
                <a:cs typeface="Calibri"/>
                <a:sym typeface="Calibri"/>
              </a:rPr>
              <a:t>Attend meetings on RAD to keep the resident population informed and ask questions on their behalf.</a:t>
            </a:r>
            <a:endParaRPr b="1" sz="3330">
              <a:solidFill>
                <a:schemeClr val="dk1"/>
              </a:solidFill>
              <a:latin typeface="Calibri"/>
              <a:ea typeface="Calibri"/>
              <a:cs typeface="Calibri"/>
              <a:sym typeface="Calibri"/>
            </a:endParaRPr>
          </a:p>
          <a:p>
            <a:pPr indent="-457200" lvl="0" marL="457200" marR="0" rtl="0" algn="l">
              <a:lnSpc>
                <a:spcPct val="90000"/>
              </a:lnSpc>
              <a:spcBef>
                <a:spcPts val="0"/>
              </a:spcBef>
              <a:spcAft>
                <a:spcPts val="0"/>
              </a:spcAft>
              <a:buClr>
                <a:schemeClr val="dk1"/>
              </a:buClr>
              <a:buSzPts val="3330"/>
              <a:buFont typeface="Arial"/>
              <a:buChar char="•"/>
            </a:pPr>
            <a:r>
              <a:rPr b="1" lang="en-US" sz="3330">
                <a:solidFill>
                  <a:schemeClr val="dk1"/>
                </a:solidFill>
                <a:latin typeface="Calibri"/>
                <a:ea typeface="Calibri"/>
                <a:cs typeface="Calibri"/>
                <a:sym typeface="Calibri"/>
              </a:rPr>
              <a:t>Help ensure that residents’ leases are up to date before the property converts to RAD.</a:t>
            </a:r>
            <a:endParaRPr/>
          </a:p>
          <a:p>
            <a:pPr indent="-457200" lvl="0" marL="457200" marR="0" rtl="0" algn="l">
              <a:lnSpc>
                <a:spcPct val="90000"/>
              </a:lnSpc>
              <a:spcBef>
                <a:spcPts val="0"/>
              </a:spcBef>
              <a:spcAft>
                <a:spcPts val="0"/>
              </a:spcAft>
              <a:buClr>
                <a:schemeClr val="dk1"/>
              </a:buClr>
              <a:buSzPts val="3330"/>
              <a:buFont typeface="Arial"/>
              <a:buChar char="•"/>
            </a:pPr>
            <a:r>
              <a:rPr b="1" lang="en-US" sz="3330">
                <a:solidFill>
                  <a:schemeClr val="dk1"/>
                </a:solidFill>
                <a:latin typeface="Calibri"/>
                <a:ea typeface="Calibri"/>
                <a:cs typeface="Calibri"/>
                <a:sym typeface="Calibri"/>
              </a:rPr>
              <a:t>Make sure the Physical Needs Assessment accurately reflects the needs of the building.</a:t>
            </a:r>
            <a:endParaRPr b="1" sz="3330">
              <a:solidFill>
                <a:schemeClr val="dk1"/>
              </a:solidFill>
              <a:latin typeface="Calibri"/>
              <a:ea typeface="Calibri"/>
              <a:cs typeface="Calibri"/>
              <a:sym typeface="Calibri"/>
            </a:endParaRPr>
          </a:p>
          <a:p>
            <a:pPr indent="-457200" lvl="0" marL="457200" marR="0" rtl="0" algn="l">
              <a:lnSpc>
                <a:spcPct val="90000"/>
              </a:lnSpc>
              <a:spcBef>
                <a:spcPts val="0"/>
              </a:spcBef>
              <a:spcAft>
                <a:spcPts val="0"/>
              </a:spcAft>
              <a:buClr>
                <a:schemeClr val="dk1"/>
              </a:buClr>
              <a:buSzPts val="3330"/>
              <a:buFont typeface="Arial"/>
              <a:buChar char="•"/>
            </a:pPr>
            <a:r>
              <a:rPr b="1" lang="en-US" sz="3330">
                <a:solidFill>
                  <a:schemeClr val="dk1"/>
                </a:solidFill>
                <a:latin typeface="Calibri"/>
                <a:ea typeface="Calibri"/>
                <a:cs typeface="Calibri"/>
                <a:sym typeface="Calibri"/>
              </a:rPr>
              <a:t>Advocate for accommodations to keep residents comfortable and healthy during the construction process.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cxnSp>
        <p:nvCxnSpPr>
          <p:cNvPr id="339" name="Shape 339"/>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340" name="Shape 340"/>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Shape 341"/>
          <p:cNvSpPr/>
          <p:nvPr/>
        </p:nvSpPr>
        <p:spPr>
          <a:xfrm>
            <a:off x="838199" y="2231602"/>
            <a:ext cx="10528739" cy="3413755"/>
          </a:xfrm>
          <a:prstGeom prst="rect">
            <a:avLst/>
          </a:prstGeom>
          <a:noFill/>
          <a:ln>
            <a:noFill/>
          </a:ln>
        </p:spPr>
        <p:txBody>
          <a:bodyPr anchorCtr="0" anchor="t" bIns="45700" lIns="91425" spcFirstLastPara="1" rIns="91425" wrap="square" tIns="45700">
            <a:noAutofit/>
          </a:bodyPr>
          <a:lstStyle/>
          <a:p>
            <a:pPr indent="0" lvl="0" marL="0" marR="0" rtl="0" algn="l">
              <a:lnSpc>
                <a:spcPct val="119791"/>
              </a:lnSpc>
              <a:spcBef>
                <a:spcPts val="0"/>
              </a:spcBef>
              <a:spcAft>
                <a:spcPts val="0"/>
              </a:spcAft>
              <a:buNone/>
            </a:pPr>
            <a:r>
              <a:rPr b="1" lang="en-US" sz="9600">
                <a:solidFill>
                  <a:schemeClr val="lt1"/>
                </a:solidFill>
                <a:latin typeface="Calibri"/>
                <a:ea typeface="Calibri"/>
                <a:cs typeface="Calibri"/>
                <a:sym typeface="Calibri"/>
              </a:rPr>
              <a:t>CASE STUDY:</a:t>
            </a:r>
            <a:endParaRPr/>
          </a:p>
          <a:p>
            <a:pPr indent="0" lvl="0" marL="0" marR="0" rtl="0" algn="l">
              <a:spcBef>
                <a:spcPts val="0"/>
              </a:spcBef>
              <a:spcAft>
                <a:spcPts val="0"/>
              </a:spcAft>
              <a:buNone/>
            </a:pPr>
            <a:r>
              <a:rPr b="1" lang="en-US" sz="6000">
                <a:solidFill>
                  <a:schemeClr val="lt1"/>
                </a:solidFill>
                <a:latin typeface="Calibri"/>
                <a:ea typeface="Calibri"/>
                <a:cs typeface="Calibri"/>
                <a:sym typeface="Calibri"/>
              </a:rPr>
              <a:t>NYC RAD Roundtable on Resident Rights and Protections</a:t>
            </a:r>
            <a:endParaRPr/>
          </a:p>
        </p:txBody>
      </p:sp>
      <p:sp>
        <p:nvSpPr>
          <p:cNvPr id="342" name="Shape 342"/>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b="0" l="0" r="0" t="32568"/>
          <a:stretch/>
        </p:blipFill>
        <p:spPr>
          <a:xfrm>
            <a:off x="0" y="692727"/>
            <a:ext cx="12192000" cy="6165273"/>
          </a:xfrm>
          <a:prstGeom prst="rect">
            <a:avLst/>
          </a:prstGeom>
          <a:noFill/>
          <a:ln>
            <a:noFill/>
          </a:ln>
        </p:spPr>
      </p:pic>
      <p:sp>
        <p:nvSpPr>
          <p:cNvPr id="349" name="Shape 349"/>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Shape 350"/>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Organizing 101</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CASE STUDY TITLE</a:t>
            </a:r>
            <a:endParaRPr b="1"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cxnSp>
        <p:nvCxnSpPr>
          <p:cNvPr id="356" name="Shape 356"/>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357" name="Shape 357"/>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Shape 358"/>
          <p:cNvSpPr/>
          <p:nvPr/>
        </p:nvSpPr>
        <p:spPr>
          <a:xfrm>
            <a:off x="838198" y="3570495"/>
            <a:ext cx="10528739"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9090"/>
              </a:lnSpc>
              <a:spcBef>
                <a:spcPts val="0"/>
              </a:spcBef>
              <a:spcAft>
                <a:spcPts val="0"/>
              </a:spcAft>
              <a:buNone/>
            </a:pPr>
            <a:r>
              <a:rPr b="1" lang="en-US" sz="8800">
                <a:solidFill>
                  <a:schemeClr val="lt1"/>
                </a:solidFill>
                <a:latin typeface="Calibri"/>
                <a:ea typeface="Calibri"/>
                <a:cs typeface="Calibri"/>
                <a:sym typeface="Calibri"/>
              </a:rPr>
              <a:t>IDENTIFYING COMMUNITY NEEDS</a:t>
            </a:r>
            <a:endParaRPr/>
          </a:p>
        </p:txBody>
      </p:sp>
      <p:sp>
        <p:nvSpPr>
          <p:cNvPr id="359" name="Shape 359"/>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Shape 366"/>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IDENTIFYING COMMUNITY NEEDS</a:t>
            </a:r>
            <a:endParaRPr b="1" sz="1800">
              <a:solidFill>
                <a:schemeClr val="lt1"/>
              </a:solidFill>
              <a:latin typeface="Calibri"/>
              <a:ea typeface="Calibri"/>
              <a:cs typeface="Calibri"/>
              <a:sym typeface="Calibri"/>
            </a:endParaRPr>
          </a:p>
        </p:txBody>
      </p:sp>
      <p:sp>
        <p:nvSpPr>
          <p:cNvPr id="367" name="Shape 367"/>
          <p:cNvSpPr txBox="1"/>
          <p:nvPr/>
        </p:nvSpPr>
        <p:spPr>
          <a:xfrm>
            <a:off x="722670" y="1398105"/>
            <a:ext cx="10087485" cy="131738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A88E"/>
              </a:buClr>
              <a:buSzPts val="4400"/>
              <a:buFont typeface="Calibri"/>
              <a:buNone/>
            </a:pPr>
            <a:r>
              <a:rPr lang="en-US" sz="4400" cap="none">
                <a:solidFill>
                  <a:srgbClr val="00A88E"/>
                </a:solidFill>
                <a:latin typeface="Calibri"/>
                <a:ea typeface="Calibri"/>
                <a:cs typeface="Calibri"/>
                <a:sym typeface="Calibri"/>
              </a:rPr>
              <a:t>COMMUNITY NEEDS ASSESSMENT:</a:t>
            </a:r>
            <a:endParaRPr/>
          </a:p>
          <a:p>
            <a:pPr indent="0" lvl="0" marL="0" marR="0" rtl="0" algn="l">
              <a:lnSpc>
                <a:spcPct val="90000"/>
              </a:lnSpc>
              <a:spcBef>
                <a:spcPts val="0"/>
              </a:spcBef>
              <a:spcAft>
                <a:spcPts val="0"/>
              </a:spcAft>
              <a:buClr>
                <a:srgbClr val="00A88E"/>
              </a:buClr>
              <a:buSzPts val="4400"/>
              <a:buFont typeface="Calibri"/>
              <a:buNone/>
            </a:pPr>
            <a:r>
              <a:rPr b="1" lang="en-US" sz="4400" cap="none">
                <a:solidFill>
                  <a:srgbClr val="00A88E"/>
                </a:solidFill>
                <a:latin typeface="Calibri"/>
                <a:ea typeface="Calibri"/>
                <a:cs typeface="Calibri"/>
                <a:sym typeface="Calibri"/>
              </a:rPr>
              <a:t>PRACTICE INTERVIEW</a:t>
            </a:r>
            <a:endParaRPr b="1" sz="4400" cap="none">
              <a:solidFill>
                <a:srgbClr val="00A88E"/>
              </a:solidFill>
              <a:latin typeface="Calibri"/>
              <a:ea typeface="Calibri"/>
              <a:cs typeface="Calibri"/>
              <a:sym typeface="Calibri"/>
            </a:endParaRPr>
          </a:p>
        </p:txBody>
      </p:sp>
      <p:sp>
        <p:nvSpPr>
          <p:cNvPr id="368" name="Shape 368"/>
          <p:cNvSpPr txBox="1"/>
          <p:nvPr/>
        </p:nvSpPr>
        <p:spPr>
          <a:xfrm>
            <a:off x="722670" y="2978727"/>
            <a:ext cx="8047257" cy="321425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Instructions: </a:t>
            </a:r>
            <a:r>
              <a:rPr lang="en-US" sz="3200">
                <a:solidFill>
                  <a:schemeClr val="dk1"/>
                </a:solidFill>
                <a:latin typeface="Calibri"/>
                <a:ea typeface="Calibri"/>
                <a:cs typeface="Calibri"/>
                <a:sym typeface="Calibri"/>
              </a:rPr>
              <a:t>Work in pairs to practice interviewing each other about the needs in your community. Use the Community Needs Assessment handout to guide the conversation. Write down 1-2 priorities you learn from your partner that you will report back on.</a:t>
            </a:r>
            <a:endParaRPr b="1" sz="3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cxnSp>
        <p:nvCxnSpPr>
          <p:cNvPr id="374" name="Shape 374"/>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375" name="Shape 375"/>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Shape 376"/>
          <p:cNvSpPr/>
          <p:nvPr/>
        </p:nvSpPr>
        <p:spPr>
          <a:xfrm>
            <a:off x="838198" y="3429000"/>
            <a:ext cx="8769265" cy="2725874"/>
          </a:xfrm>
          <a:prstGeom prst="rect">
            <a:avLst/>
          </a:prstGeom>
          <a:noFill/>
          <a:ln>
            <a:noFill/>
          </a:ln>
        </p:spPr>
        <p:txBody>
          <a:bodyPr anchorCtr="0" anchor="t" bIns="45700" lIns="91425" spcFirstLastPara="1" rIns="91425" wrap="square" tIns="45700">
            <a:noAutofit/>
          </a:bodyPr>
          <a:lstStyle/>
          <a:p>
            <a:pPr indent="0" lvl="0" marL="0" marR="0" rtl="0" algn="l">
              <a:lnSpc>
                <a:spcPct val="104166"/>
              </a:lnSpc>
              <a:spcBef>
                <a:spcPts val="0"/>
              </a:spcBef>
              <a:spcAft>
                <a:spcPts val="0"/>
              </a:spcAft>
              <a:buNone/>
            </a:pPr>
            <a:r>
              <a:rPr b="1" lang="en-US" sz="9600">
                <a:solidFill>
                  <a:schemeClr val="lt1"/>
                </a:solidFill>
                <a:latin typeface="Calibri"/>
                <a:ea typeface="Calibri"/>
                <a:cs typeface="Calibri"/>
                <a:sym typeface="Calibri"/>
              </a:rPr>
              <a:t>CREATING A CALL TO ACTION</a:t>
            </a:r>
            <a:endParaRPr/>
          </a:p>
        </p:txBody>
      </p:sp>
      <p:sp>
        <p:nvSpPr>
          <p:cNvPr id="377" name="Shape 377"/>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Shape 110"/>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INTRODUCTION</a:t>
            </a:r>
            <a:endParaRPr b="1" sz="1800">
              <a:solidFill>
                <a:schemeClr val="lt1"/>
              </a:solidFill>
              <a:latin typeface="Calibri"/>
              <a:ea typeface="Calibri"/>
              <a:cs typeface="Calibri"/>
              <a:sym typeface="Calibri"/>
            </a:endParaRPr>
          </a:p>
        </p:txBody>
      </p:sp>
      <p:sp>
        <p:nvSpPr>
          <p:cNvPr id="111" name="Shape 111"/>
          <p:cNvSpPr txBox="1"/>
          <p:nvPr/>
        </p:nvSpPr>
        <p:spPr>
          <a:xfrm>
            <a:off x="722670" y="1550505"/>
            <a:ext cx="10707330" cy="680077"/>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b="1" lang="en-US" sz="4400">
                <a:solidFill>
                  <a:srgbClr val="00A88E"/>
                </a:solidFill>
                <a:latin typeface="Calibri"/>
                <a:ea typeface="Calibri"/>
                <a:cs typeface="Calibri"/>
                <a:sym typeface="Calibri"/>
              </a:rPr>
              <a:t>When organized, residents can:</a:t>
            </a:r>
            <a:endParaRPr b="1" sz="4400">
              <a:solidFill>
                <a:srgbClr val="00A88E"/>
              </a:solidFill>
              <a:latin typeface="Calibri"/>
              <a:ea typeface="Calibri"/>
              <a:cs typeface="Calibri"/>
              <a:sym typeface="Calibri"/>
            </a:endParaRPr>
          </a:p>
        </p:txBody>
      </p:sp>
      <p:sp>
        <p:nvSpPr>
          <p:cNvPr id="112" name="Shape 112"/>
          <p:cNvSpPr txBox="1"/>
          <p:nvPr/>
        </p:nvSpPr>
        <p:spPr>
          <a:xfrm>
            <a:off x="722669" y="2452254"/>
            <a:ext cx="10832021" cy="3200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3600"/>
              <a:buFont typeface="Arial"/>
              <a:buChar char="•"/>
            </a:pPr>
            <a:r>
              <a:rPr b="1" lang="en-US" sz="3600">
                <a:solidFill>
                  <a:schemeClr val="dk1"/>
                </a:solidFill>
                <a:latin typeface="Calibri"/>
                <a:ea typeface="Calibri"/>
                <a:cs typeface="Calibri"/>
                <a:sym typeface="Calibri"/>
              </a:rPr>
              <a:t>Ensure their rights remain protected</a:t>
            </a:r>
            <a:endParaRPr/>
          </a:p>
          <a:p>
            <a:pPr indent="-457200" lvl="0" marL="457200" marR="0" rtl="0" algn="l">
              <a:lnSpc>
                <a:spcPct val="100000"/>
              </a:lnSpc>
              <a:spcBef>
                <a:spcPts val="0"/>
              </a:spcBef>
              <a:spcAft>
                <a:spcPts val="0"/>
              </a:spcAft>
              <a:buClr>
                <a:schemeClr val="dk1"/>
              </a:buClr>
              <a:buSzPts val="3600"/>
              <a:buFont typeface="Arial"/>
              <a:buChar char="•"/>
            </a:pPr>
            <a:r>
              <a:rPr b="1" lang="en-US" sz="3600">
                <a:solidFill>
                  <a:schemeClr val="dk1"/>
                </a:solidFill>
                <a:latin typeface="Calibri"/>
                <a:ea typeface="Calibri"/>
                <a:cs typeface="Calibri"/>
                <a:sym typeface="Calibri"/>
              </a:rPr>
              <a:t>Have more of a voice in the decision-making process</a:t>
            </a:r>
            <a:endParaRPr/>
          </a:p>
          <a:p>
            <a:pPr indent="-457200" lvl="0" marL="457200" marR="0" rtl="0" algn="l">
              <a:lnSpc>
                <a:spcPct val="100000"/>
              </a:lnSpc>
              <a:spcBef>
                <a:spcPts val="0"/>
              </a:spcBef>
              <a:spcAft>
                <a:spcPts val="0"/>
              </a:spcAft>
              <a:buClr>
                <a:schemeClr val="dk1"/>
              </a:buClr>
              <a:buSzPts val="3600"/>
              <a:buFont typeface="Arial"/>
              <a:buChar char="•"/>
            </a:pPr>
            <a:r>
              <a:rPr b="1" lang="en-US" sz="3600">
                <a:solidFill>
                  <a:schemeClr val="dk1"/>
                </a:solidFill>
                <a:latin typeface="Calibri"/>
                <a:ea typeface="Calibri"/>
                <a:cs typeface="Calibri"/>
                <a:sym typeface="Calibri"/>
              </a:rPr>
              <a:t>Provide input on the renovations that will take place </a:t>
            </a:r>
            <a:endParaRPr/>
          </a:p>
          <a:p>
            <a:pPr indent="-457200" lvl="0" marL="457200" marR="0" rtl="0" algn="l">
              <a:lnSpc>
                <a:spcPct val="100000"/>
              </a:lnSpc>
              <a:spcBef>
                <a:spcPts val="0"/>
              </a:spcBef>
              <a:spcAft>
                <a:spcPts val="0"/>
              </a:spcAft>
              <a:buClr>
                <a:schemeClr val="dk1"/>
              </a:buClr>
              <a:buSzPts val="3600"/>
              <a:buFont typeface="Arial"/>
              <a:buChar char="•"/>
            </a:pPr>
            <a:r>
              <a:rPr b="1" lang="en-US" sz="3600">
                <a:solidFill>
                  <a:schemeClr val="dk1"/>
                </a:solidFill>
                <a:latin typeface="Calibri"/>
                <a:ea typeface="Calibri"/>
                <a:cs typeface="Calibri"/>
                <a:sym typeface="Calibri"/>
              </a:rPr>
              <a:t>Create a transparent, trusting and productive working relationship with the new property manager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Shape 384"/>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CREATING A CALL TO ACTION</a:t>
            </a:r>
            <a:endParaRPr b="1" sz="1800">
              <a:solidFill>
                <a:schemeClr val="lt1"/>
              </a:solidFill>
              <a:latin typeface="Calibri"/>
              <a:ea typeface="Calibri"/>
              <a:cs typeface="Calibri"/>
              <a:sym typeface="Calibri"/>
            </a:endParaRPr>
          </a:p>
        </p:txBody>
      </p:sp>
      <p:sp>
        <p:nvSpPr>
          <p:cNvPr id="385" name="Shape 385"/>
          <p:cNvSpPr txBox="1"/>
          <p:nvPr/>
        </p:nvSpPr>
        <p:spPr>
          <a:xfrm>
            <a:off x="722670" y="1550505"/>
            <a:ext cx="10087485"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A88E"/>
              </a:buClr>
              <a:buSzPts val="4400"/>
              <a:buFont typeface="Calibri"/>
              <a:buNone/>
            </a:pPr>
            <a:r>
              <a:rPr b="1" lang="en-US" sz="4400" cap="none">
                <a:solidFill>
                  <a:srgbClr val="00A88E"/>
                </a:solidFill>
                <a:latin typeface="Calibri"/>
                <a:ea typeface="Calibri"/>
                <a:cs typeface="Calibri"/>
                <a:sym typeface="Calibri"/>
              </a:rPr>
              <a:t>ORGANIZING SCENARIOS</a:t>
            </a:r>
            <a:endParaRPr b="1" sz="4400" cap="none">
              <a:solidFill>
                <a:srgbClr val="00A88E"/>
              </a:solidFill>
              <a:latin typeface="Calibri"/>
              <a:ea typeface="Calibri"/>
              <a:cs typeface="Calibri"/>
              <a:sym typeface="Calibri"/>
            </a:endParaRPr>
          </a:p>
        </p:txBody>
      </p:sp>
      <p:sp>
        <p:nvSpPr>
          <p:cNvPr id="386" name="Shape 386"/>
          <p:cNvSpPr txBox="1"/>
          <p:nvPr/>
        </p:nvSpPr>
        <p:spPr>
          <a:xfrm>
            <a:off x="722670" y="2355250"/>
            <a:ext cx="11017045" cy="40831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Calibri"/>
              <a:buNone/>
            </a:pPr>
            <a:r>
              <a:rPr b="1" lang="en-US" sz="2800">
                <a:solidFill>
                  <a:schemeClr val="dk1"/>
                </a:solidFill>
                <a:latin typeface="Calibri"/>
                <a:ea typeface="Calibri"/>
                <a:cs typeface="Calibri"/>
                <a:sym typeface="Calibri"/>
              </a:rPr>
              <a:t>Instructions: </a:t>
            </a:r>
            <a:r>
              <a:rPr lang="en-US" sz="2800">
                <a:solidFill>
                  <a:schemeClr val="dk1"/>
                </a:solidFill>
                <a:latin typeface="Calibri"/>
                <a:ea typeface="Calibri"/>
                <a:cs typeface="Calibri"/>
                <a:sym typeface="Calibri"/>
              </a:rPr>
              <a:t>Work in small groups to develop an organizing strategy to address the scenario provided. Write a brief Action Plan (5-10 bullet points) that you will report back on. Keep in mind:</a:t>
            </a:r>
            <a:endParaRPr sz="2800">
              <a:solidFill>
                <a:schemeClr val="dk1"/>
              </a:solidFill>
              <a:latin typeface="Calibri"/>
              <a:ea typeface="Calibri"/>
              <a:cs typeface="Calibri"/>
              <a:sym typeface="Calibri"/>
            </a:endParaRPr>
          </a:p>
          <a:p>
            <a:pPr indent="-704850" lvl="0" marL="857250" marR="0" rtl="0" algn="l">
              <a:lnSpc>
                <a:spcPct val="9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857250" lvl="0" marL="85725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What are you trying to achieve? What is your mission?</a:t>
            </a:r>
            <a:endParaRPr/>
          </a:p>
          <a:p>
            <a:pPr indent="-857250" lvl="0" marL="85725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What are the potential obstacles? </a:t>
            </a:r>
            <a:endParaRPr/>
          </a:p>
          <a:p>
            <a:pPr indent="-857250" lvl="0" marL="85725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What will get others interested in your cause?</a:t>
            </a:r>
            <a:endParaRPr/>
          </a:p>
          <a:p>
            <a:pPr indent="-857250" lvl="0" marL="857250" marR="0" rtl="0" algn="l">
              <a:lnSpc>
                <a:spcPct val="90000"/>
              </a:lnSpc>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Who can you contact for support?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id="392" name="Shape 392"/>
          <p:cNvPicPr preferRelativeResize="0"/>
          <p:nvPr/>
        </p:nvPicPr>
        <p:blipFill rotWithShape="1">
          <a:blip r:embed="rId3">
            <a:alphaModFix/>
          </a:blip>
          <a:srcRect b="0" l="24068" r="24036" t="24444"/>
          <a:stretch/>
        </p:blipFill>
        <p:spPr>
          <a:xfrm>
            <a:off x="4578928" y="1246908"/>
            <a:ext cx="6851583" cy="5611091"/>
          </a:xfrm>
          <a:prstGeom prst="rect">
            <a:avLst/>
          </a:prstGeom>
          <a:noFill/>
          <a:ln>
            <a:noFill/>
          </a:ln>
        </p:spPr>
      </p:pic>
      <p:sp>
        <p:nvSpPr>
          <p:cNvPr id="393" name="Shape 393"/>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Shape 394"/>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CREATING A CALL TO ACTION</a:t>
            </a:r>
            <a:endParaRPr b="1" sz="1800">
              <a:solidFill>
                <a:schemeClr val="lt1"/>
              </a:solidFill>
              <a:latin typeface="Calibri"/>
              <a:ea typeface="Calibri"/>
              <a:cs typeface="Calibri"/>
              <a:sym typeface="Calibri"/>
            </a:endParaRPr>
          </a:p>
        </p:txBody>
      </p:sp>
      <p:sp>
        <p:nvSpPr>
          <p:cNvPr id="395" name="Shape 395"/>
          <p:cNvSpPr txBox="1"/>
          <p:nvPr/>
        </p:nvSpPr>
        <p:spPr>
          <a:xfrm>
            <a:off x="722671" y="1550505"/>
            <a:ext cx="3392130" cy="19824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A88E"/>
              </a:buClr>
              <a:buSzPts val="4400"/>
              <a:buFont typeface="Calibri"/>
              <a:buNone/>
            </a:pPr>
            <a:r>
              <a:rPr b="1" lang="en-US" sz="4400" cap="none">
                <a:solidFill>
                  <a:srgbClr val="00A88E"/>
                </a:solidFill>
                <a:latin typeface="Calibri"/>
                <a:ea typeface="Calibri"/>
                <a:cs typeface="Calibri"/>
                <a:sym typeface="Calibri"/>
              </a:rPr>
              <a:t>ORGANIZING SCENARIOS: POWER MAP</a:t>
            </a:r>
            <a:endParaRPr b="1" sz="4400" cap="none">
              <a:solidFill>
                <a:srgbClr val="00A88E"/>
              </a:solidFill>
              <a:latin typeface="Calibri"/>
              <a:ea typeface="Calibri"/>
              <a:cs typeface="Calibri"/>
              <a:sym typeface="Calibri"/>
            </a:endParaRPr>
          </a:p>
        </p:txBody>
      </p:sp>
      <p:sp>
        <p:nvSpPr>
          <p:cNvPr id="396" name="Shape 396"/>
          <p:cNvSpPr txBox="1"/>
          <p:nvPr/>
        </p:nvSpPr>
        <p:spPr>
          <a:xfrm>
            <a:off x="722670" y="3782290"/>
            <a:ext cx="3045765" cy="26560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Who has a stake in the issue? Who has decision-making power?</a:t>
            </a:r>
            <a:endParaRPr b="1" sz="3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Shape 403"/>
          <p:cNvSpPr txBox="1"/>
          <p:nvPr/>
        </p:nvSpPr>
        <p:spPr>
          <a:xfrm>
            <a:off x="838199" y="2063725"/>
            <a:ext cx="10447421" cy="27305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9600"/>
              <a:buFont typeface="Calibri"/>
              <a:buNone/>
            </a:pPr>
            <a:r>
              <a:rPr b="1" lang="en-US" sz="9600">
                <a:solidFill>
                  <a:schemeClr val="lt1"/>
                </a:solidFill>
                <a:latin typeface="Calibri"/>
                <a:ea typeface="Calibri"/>
                <a:cs typeface="Calibri"/>
                <a:sym typeface="Calibri"/>
              </a:rPr>
              <a:t>THANK YOU FOR PARTICIPATING!</a:t>
            </a:r>
            <a:endParaRPr b="1" sz="96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cxnSp>
        <p:nvCxnSpPr>
          <p:cNvPr id="118" name="Shape 118"/>
          <p:cNvCxnSpPr/>
          <p:nvPr/>
        </p:nvCxnSpPr>
        <p:spPr>
          <a:xfrm>
            <a:off x="0" y="0"/>
            <a:ext cx="914400" cy="0"/>
          </a:xfrm>
          <a:prstGeom prst="straightConnector1">
            <a:avLst/>
          </a:prstGeom>
          <a:noFill/>
          <a:ln cap="flat" cmpd="sng" w="9525">
            <a:solidFill>
              <a:srgbClr val="FBFFFF"/>
            </a:solidFill>
            <a:prstDash val="solid"/>
            <a:miter lim="800000"/>
            <a:headEnd len="med" w="med" type="none"/>
            <a:tailEnd len="med" w="med" type="none"/>
          </a:ln>
        </p:spPr>
      </p:cxnSp>
      <p:sp>
        <p:nvSpPr>
          <p:cNvPr id="119" name="Shape 119"/>
          <p:cNvSpPr/>
          <p:nvPr/>
        </p:nvSpPr>
        <p:spPr>
          <a:xfrm>
            <a:off x="0" y="0"/>
            <a:ext cx="12192000" cy="6858000"/>
          </a:xfrm>
          <a:prstGeom prst="rect">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Shape 120"/>
          <p:cNvSpPr/>
          <p:nvPr/>
        </p:nvSpPr>
        <p:spPr>
          <a:xfrm>
            <a:off x="838198" y="3429000"/>
            <a:ext cx="9896607" cy="2661562"/>
          </a:xfrm>
          <a:prstGeom prst="rect">
            <a:avLst/>
          </a:prstGeom>
          <a:noFill/>
          <a:ln>
            <a:noFill/>
          </a:ln>
        </p:spPr>
        <p:txBody>
          <a:bodyPr anchorCtr="0" anchor="t" bIns="45700" lIns="91425" spcFirstLastPara="1" rIns="91425" wrap="square" tIns="45700">
            <a:noAutofit/>
          </a:bodyPr>
          <a:lstStyle/>
          <a:p>
            <a:pPr indent="0" lvl="0" marL="0" marR="0" rtl="0" algn="l">
              <a:lnSpc>
                <a:spcPct val="104166"/>
              </a:lnSpc>
              <a:spcBef>
                <a:spcPts val="0"/>
              </a:spcBef>
              <a:spcAft>
                <a:spcPts val="0"/>
              </a:spcAft>
              <a:buNone/>
            </a:pPr>
            <a:r>
              <a:rPr b="1" lang="en-US" sz="9600">
                <a:solidFill>
                  <a:schemeClr val="lt1"/>
                </a:solidFill>
                <a:latin typeface="Calibri"/>
                <a:ea typeface="Calibri"/>
                <a:cs typeface="Calibri"/>
                <a:sym typeface="Calibri"/>
              </a:rPr>
              <a:t>TYPES OF RESIDENT GROUPS</a:t>
            </a:r>
            <a:endParaRPr/>
          </a:p>
        </p:txBody>
      </p:sp>
      <p:sp>
        <p:nvSpPr>
          <p:cNvPr id="121" name="Shape 121"/>
          <p:cNvSpPr txBox="1"/>
          <p:nvPr/>
        </p:nvSpPr>
        <p:spPr>
          <a:xfrm>
            <a:off x="838199" y="326573"/>
            <a:ext cx="6618514" cy="9035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RAD Curriculum Guide: Your roadmap for understanding RAD: Rental Assistance Demonstration</a:t>
            </a:r>
            <a:endParaRPr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Shape 128"/>
          <p:cNvSpPr/>
          <p:nvPr/>
        </p:nvSpPr>
        <p:spPr>
          <a:xfrm>
            <a:off x="390812" y="2388705"/>
            <a:ext cx="2631121" cy="2631121"/>
          </a:xfrm>
          <a:prstGeom prst="ellipse">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Shape 129"/>
          <p:cNvSpPr txBox="1"/>
          <p:nvPr/>
        </p:nvSpPr>
        <p:spPr>
          <a:xfrm>
            <a:off x="374020"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Associations (RAs)</a:t>
            </a:r>
            <a:endParaRPr b="1" sz="2800">
              <a:solidFill>
                <a:schemeClr val="lt1"/>
              </a:solidFill>
              <a:latin typeface="Calibri"/>
              <a:ea typeface="Calibri"/>
              <a:cs typeface="Calibri"/>
              <a:sym typeface="Calibri"/>
            </a:endParaRPr>
          </a:p>
        </p:txBody>
      </p:sp>
      <p:sp>
        <p:nvSpPr>
          <p:cNvPr id="130" name="Shape 130"/>
          <p:cNvSpPr txBox="1"/>
          <p:nvPr/>
        </p:nvSpPr>
        <p:spPr>
          <a:xfrm>
            <a:off x="294556" y="1550505"/>
            <a:ext cx="10515600"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UNDER NYCHA</a:t>
            </a:r>
            <a:endParaRPr b="1" sz="4400">
              <a:solidFill>
                <a:schemeClr val="dk1"/>
              </a:solidFill>
              <a:latin typeface="Calibri"/>
              <a:ea typeface="Calibri"/>
              <a:cs typeface="Calibri"/>
              <a:sym typeface="Calibri"/>
            </a:endParaRPr>
          </a:p>
        </p:txBody>
      </p:sp>
      <p:sp>
        <p:nvSpPr>
          <p:cNvPr id="131" name="Shape 131"/>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TYPES OF RESIDENT GROUPS</a:t>
            </a:r>
            <a:endParaRPr b="1"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Shape 138"/>
          <p:cNvSpPr/>
          <p:nvPr/>
        </p:nvSpPr>
        <p:spPr>
          <a:xfrm>
            <a:off x="390812" y="2388705"/>
            <a:ext cx="2631121" cy="2631121"/>
          </a:xfrm>
          <a:prstGeom prst="ellipse">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Shape 139"/>
          <p:cNvSpPr/>
          <p:nvPr/>
        </p:nvSpPr>
        <p:spPr>
          <a:xfrm>
            <a:off x="3360607" y="2388704"/>
            <a:ext cx="2631121" cy="2631121"/>
          </a:xfrm>
          <a:prstGeom prst="ellipse">
            <a:avLst/>
          </a:prstGeom>
          <a:solidFill>
            <a:srgbClr val="038B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Shape 140"/>
          <p:cNvSpPr txBox="1"/>
          <p:nvPr/>
        </p:nvSpPr>
        <p:spPr>
          <a:xfrm>
            <a:off x="374020"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Associations (RAs)</a:t>
            </a:r>
            <a:endParaRPr b="1" sz="2800">
              <a:solidFill>
                <a:schemeClr val="lt1"/>
              </a:solidFill>
              <a:latin typeface="Calibri"/>
              <a:ea typeface="Calibri"/>
              <a:cs typeface="Calibri"/>
              <a:sym typeface="Calibri"/>
            </a:endParaRPr>
          </a:p>
        </p:txBody>
      </p:sp>
      <p:sp>
        <p:nvSpPr>
          <p:cNvPr id="141" name="Shape 141"/>
          <p:cNvSpPr txBox="1"/>
          <p:nvPr/>
        </p:nvSpPr>
        <p:spPr>
          <a:xfrm>
            <a:off x="3352210" y="3104097"/>
            <a:ext cx="2647913"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District</a:t>
            </a:r>
            <a:endParaRPr/>
          </a:p>
          <a:p>
            <a:pPr indent="0" lvl="0" marL="0" marR="0" rtl="0" algn="ctr">
              <a:spcBef>
                <a:spcPts val="0"/>
              </a:spcBef>
              <a:spcAft>
                <a:spcPts val="0"/>
              </a:spcAft>
              <a:buNone/>
            </a:pPr>
            <a:r>
              <a:rPr b="1" lang="en-US" sz="2800">
                <a:solidFill>
                  <a:schemeClr val="lt1"/>
                </a:solidFill>
                <a:latin typeface="Calibri"/>
                <a:ea typeface="Calibri"/>
                <a:cs typeface="Calibri"/>
                <a:sym typeface="Calibri"/>
              </a:rPr>
              <a:t>Councils (DC)</a:t>
            </a:r>
            <a:endParaRPr b="1" sz="2800">
              <a:solidFill>
                <a:schemeClr val="lt1"/>
              </a:solidFill>
              <a:latin typeface="Calibri"/>
              <a:ea typeface="Calibri"/>
              <a:cs typeface="Calibri"/>
              <a:sym typeface="Calibri"/>
            </a:endParaRPr>
          </a:p>
        </p:txBody>
      </p:sp>
      <p:sp>
        <p:nvSpPr>
          <p:cNvPr id="142" name="Shape 142"/>
          <p:cNvSpPr txBox="1"/>
          <p:nvPr/>
        </p:nvSpPr>
        <p:spPr>
          <a:xfrm>
            <a:off x="294556" y="1550505"/>
            <a:ext cx="10515600"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UNDER NYCHA</a:t>
            </a:r>
            <a:endParaRPr b="1" sz="4400">
              <a:solidFill>
                <a:schemeClr val="dk1"/>
              </a:solidFill>
              <a:latin typeface="Calibri"/>
              <a:ea typeface="Calibri"/>
              <a:cs typeface="Calibri"/>
              <a:sym typeface="Calibri"/>
            </a:endParaRPr>
          </a:p>
        </p:txBody>
      </p:sp>
      <p:sp>
        <p:nvSpPr>
          <p:cNvPr id="143" name="Shape 143"/>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TYPES OF RESIDENT GROUPS</a:t>
            </a:r>
            <a:endParaRPr b="1"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Shape 150"/>
          <p:cNvSpPr/>
          <p:nvPr/>
        </p:nvSpPr>
        <p:spPr>
          <a:xfrm>
            <a:off x="390812" y="2388705"/>
            <a:ext cx="2631121" cy="2631121"/>
          </a:xfrm>
          <a:prstGeom prst="ellipse">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Shape 151"/>
          <p:cNvSpPr/>
          <p:nvPr/>
        </p:nvSpPr>
        <p:spPr>
          <a:xfrm>
            <a:off x="3360607" y="2388704"/>
            <a:ext cx="2631121" cy="2631121"/>
          </a:xfrm>
          <a:prstGeom prst="ellipse">
            <a:avLst/>
          </a:prstGeom>
          <a:solidFill>
            <a:srgbClr val="038B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Shape 152"/>
          <p:cNvSpPr/>
          <p:nvPr/>
        </p:nvSpPr>
        <p:spPr>
          <a:xfrm>
            <a:off x="6318368" y="2388703"/>
            <a:ext cx="2631121" cy="2631121"/>
          </a:xfrm>
          <a:prstGeom prst="ellipse">
            <a:avLst/>
          </a:prstGeom>
          <a:solidFill>
            <a:srgbClr val="026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Shape 153"/>
          <p:cNvSpPr txBox="1"/>
          <p:nvPr/>
        </p:nvSpPr>
        <p:spPr>
          <a:xfrm>
            <a:off x="374020"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Associations (RAs)</a:t>
            </a:r>
            <a:endParaRPr b="1" sz="2800">
              <a:solidFill>
                <a:schemeClr val="lt1"/>
              </a:solidFill>
              <a:latin typeface="Calibri"/>
              <a:ea typeface="Calibri"/>
              <a:cs typeface="Calibri"/>
              <a:sym typeface="Calibri"/>
            </a:endParaRPr>
          </a:p>
        </p:txBody>
      </p:sp>
      <p:sp>
        <p:nvSpPr>
          <p:cNvPr id="154" name="Shape 154"/>
          <p:cNvSpPr txBox="1"/>
          <p:nvPr/>
        </p:nvSpPr>
        <p:spPr>
          <a:xfrm>
            <a:off x="3352210" y="3104097"/>
            <a:ext cx="2647913"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District</a:t>
            </a:r>
            <a:endParaRPr/>
          </a:p>
          <a:p>
            <a:pPr indent="0" lvl="0" marL="0" marR="0" rtl="0" algn="ctr">
              <a:spcBef>
                <a:spcPts val="0"/>
              </a:spcBef>
              <a:spcAft>
                <a:spcPts val="0"/>
              </a:spcAft>
              <a:buNone/>
            </a:pPr>
            <a:r>
              <a:rPr b="1" lang="en-US" sz="2800">
                <a:solidFill>
                  <a:schemeClr val="lt1"/>
                </a:solidFill>
                <a:latin typeface="Calibri"/>
                <a:ea typeface="Calibri"/>
                <a:cs typeface="Calibri"/>
                <a:sym typeface="Calibri"/>
              </a:rPr>
              <a:t>Councils (DC)</a:t>
            </a:r>
            <a:endParaRPr b="1" sz="2800">
              <a:solidFill>
                <a:schemeClr val="lt1"/>
              </a:solidFill>
              <a:latin typeface="Calibri"/>
              <a:ea typeface="Calibri"/>
              <a:cs typeface="Calibri"/>
              <a:sym typeface="Calibri"/>
            </a:endParaRPr>
          </a:p>
        </p:txBody>
      </p:sp>
      <p:sp>
        <p:nvSpPr>
          <p:cNvPr id="155" name="Shape 155"/>
          <p:cNvSpPr txBox="1"/>
          <p:nvPr/>
        </p:nvSpPr>
        <p:spPr>
          <a:xfrm>
            <a:off x="6399484" y="2820912"/>
            <a:ext cx="2468887"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Citywide Council of Presidents (CCOP)</a:t>
            </a:r>
            <a:endParaRPr b="1" sz="2800">
              <a:solidFill>
                <a:schemeClr val="lt1"/>
              </a:solidFill>
              <a:latin typeface="Calibri"/>
              <a:ea typeface="Calibri"/>
              <a:cs typeface="Calibri"/>
              <a:sym typeface="Calibri"/>
            </a:endParaRPr>
          </a:p>
        </p:txBody>
      </p:sp>
      <p:sp>
        <p:nvSpPr>
          <p:cNvPr id="156" name="Shape 156"/>
          <p:cNvSpPr txBox="1"/>
          <p:nvPr/>
        </p:nvSpPr>
        <p:spPr>
          <a:xfrm>
            <a:off x="294556" y="1550505"/>
            <a:ext cx="10515600"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UNDER NYCHA</a:t>
            </a:r>
            <a:endParaRPr b="1" sz="4400">
              <a:solidFill>
                <a:schemeClr val="dk1"/>
              </a:solidFill>
              <a:latin typeface="Calibri"/>
              <a:ea typeface="Calibri"/>
              <a:cs typeface="Calibri"/>
              <a:sym typeface="Calibri"/>
            </a:endParaRPr>
          </a:p>
        </p:txBody>
      </p:sp>
      <p:sp>
        <p:nvSpPr>
          <p:cNvPr id="157" name="Shape 157"/>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TYPES OF RESIDENT GROUPS</a:t>
            </a:r>
            <a:endParaRPr b="1"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Shape 164"/>
          <p:cNvSpPr/>
          <p:nvPr/>
        </p:nvSpPr>
        <p:spPr>
          <a:xfrm>
            <a:off x="390812" y="2388705"/>
            <a:ext cx="2631121" cy="2631121"/>
          </a:xfrm>
          <a:prstGeom prst="ellipse">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Shape 165"/>
          <p:cNvSpPr/>
          <p:nvPr/>
        </p:nvSpPr>
        <p:spPr>
          <a:xfrm>
            <a:off x="3360607" y="2388704"/>
            <a:ext cx="2631121" cy="2631121"/>
          </a:xfrm>
          <a:prstGeom prst="ellipse">
            <a:avLst/>
          </a:prstGeom>
          <a:solidFill>
            <a:srgbClr val="038B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Shape 166"/>
          <p:cNvSpPr/>
          <p:nvPr/>
        </p:nvSpPr>
        <p:spPr>
          <a:xfrm>
            <a:off x="6318368" y="2388703"/>
            <a:ext cx="2631121" cy="2631121"/>
          </a:xfrm>
          <a:prstGeom prst="ellipse">
            <a:avLst/>
          </a:prstGeom>
          <a:solidFill>
            <a:srgbClr val="026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Shape 167"/>
          <p:cNvSpPr/>
          <p:nvPr/>
        </p:nvSpPr>
        <p:spPr>
          <a:xfrm>
            <a:off x="9288163" y="2388702"/>
            <a:ext cx="2631121" cy="2631121"/>
          </a:xfrm>
          <a:prstGeom prst="ellipse">
            <a:avLst/>
          </a:prstGeom>
          <a:solidFill>
            <a:srgbClr val="025A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Shape 168"/>
          <p:cNvSpPr txBox="1"/>
          <p:nvPr/>
        </p:nvSpPr>
        <p:spPr>
          <a:xfrm>
            <a:off x="374020"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Associations (RAs)</a:t>
            </a:r>
            <a:endParaRPr b="1" sz="2800">
              <a:solidFill>
                <a:schemeClr val="lt1"/>
              </a:solidFill>
              <a:latin typeface="Calibri"/>
              <a:ea typeface="Calibri"/>
              <a:cs typeface="Calibri"/>
              <a:sym typeface="Calibri"/>
            </a:endParaRPr>
          </a:p>
        </p:txBody>
      </p:sp>
      <p:sp>
        <p:nvSpPr>
          <p:cNvPr id="169" name="Shape 169"/>
          <p:cNvSpPr txBox="1"/>
          <p:nvPr/>
        </p:nvSpPr>
        <p:spPr>
          <a:xfrm>
            <a:off x="3352210" y="3104097"/>
            <a:ext cx="2647913"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District</a:t>
            </a:r>
            <a:endParaRPr/>
          </a:p>
          <a:p>
            <a:pPr indent="0" lvl="0" marL="0" marR="0" rtl="0" algn="ctr">
              <a:spcBef>
                <a:spcPts val="0"/>
              </a:spcBef>
              <a:spcAft>
                <a:spcPts val="0"/>
              </a:spcAft>
              <a:buNone/>
            </a:pPr>
            <a:r>
              <a:rPr b="1" lang="en-US" sz="2800">
                <a:solidFill>
                  <a:schemeClr val="lt1"/>
                </a:solidFill>
                <a:latin typeface="Calibri"/>
                <a:ea typeface="Calibri"/>
                <a:cs typeface="Calibri"/>
                <a:sym typeface="Calibri"/>
              </a:rPr>
              <a:t>Councils (DC)</a:t>
            </a:r>
            <a:endParaRPr b="1" sz="2800">
              <a:solidFill>
                <a:schemeClr val="lt1"/>
              </a:solidFill>
              <a:latin typeface="Calibri"/>
              <a:ea typeface="Calibri"/>
              <a:cs typeface="Calibri"/>
              <a:sym typeface="Calibri"/>
            </a:endParaRPr>
          </a:p>
        </p:txBody>
      </p:sp>
      <p:sp>
        <p:nvSpPr>
          <p:cNvPr id="170" name="Shape 170"/>
          <p:cNvSpPr txBox="1"/>
          <p:nvPr/>
        </p:nvSpPr>
        <p:spPr>
          <a:xfrm>
            <a:off x="6399484" y="2820912"/>
            <a:ext cx="2468887"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Citywide Council of Presidents (CCOP)</a:t>
            </a:r>
            <a:endParaRPr b="1" sz="2800">
              <a:solidFill>
                <a:schemeClr val="lt1"/>
              </a:solidFill>
              <a:latin typeface="Calibri"/>
              <a:ea typeface="Calibri"/>
              <a:cs typeface="Calibri"/>
              <a:sym typeface="Calibri"/>
            </a:endParaRPr>
          </a:p>
        </p:txBody>
      </p:sp>
      <p:sp>
        <p:nvSpPr>
          <p:cNvPr id="171" name="Shape 171"/>
          <p:cNvSpPr txBox="1"/>
          <p:nvPr/>
        </p:nvSpPr>
        <p:spPr>
          <a:xfrm>
            <a:off x="9310971" y="3036355"/>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Advisory Board (RAB)</a:t>
            </a:r>
            <a:endParaRPr b="1" sz="2800">
              <a:solidFill>
                <a:schemeClr val="lt1"/>
              </a:solidFill>
              <a:latin typeface="Calibri"/>
              <a:ea typeface="Calibri"/>
              <a:cs typeface="Calibri"/>
              <a:sym typeface="Calibri"/>
            </a:endParaRPr>
          </a:p>
        </p:txBody>
      </p:sp>
      <p:sp>
        <p:nvSpPr>
          <p:cNvPr id="172" name="Shape 172"/>
          <p:cNvSpPr txBox="1"/>
          <p:nvPr/>
        </p:nvSpPr>
        <p:spPr>
          <a:xfrm>
            <a:off x="294556" y="1550505"/>
            <a:ext cx="10515600"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UNDER NYCHA</a:t>
            </a:r>
            <a:endParaRPr b="1" sz="4400">
              <a:solidFill>
                <a:schemeClr val="dk1"/>
              </a:solidFill>
              <a:latin typeface="Calibri"/>
              <a:ea typeface="Calibri"/>
              <a:cs typeface="Calibri"/>
              <a:sym typeface="Calibri"/>
            </a:endParaRPr>
          </a:p>
        </p:txBody>
      </p:sp>
      <p:sp>
        <p:nvSpPr>
          <p:cNvPr id="173" name="Shape 173"/>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TYPES OF RESIDENT GROUPS</a:t>
            </a:r>
            <a:endParaRPr b="1"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p:nvPr/>
        </p:nvSpPr>
        <p:spPr>
          <a:xfrm>
            <a:off x="0" y="1"/>
            <a:ext cx="12192000" cy="947056"/>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Shape 180"/>
          <p:cNvSpPr/>
          <p:nvPr/>
        </p:nvSpPr>
        <p:spPr>
          <a:xfrm>
            <a:off x="390812" y="2388705"/>
            <a:ext cx="2631121" cy="2631121"/>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Shape 181"/>
          <p:cNvSpPr/>
          <p:nvPr/>
        </p:nvSpPr>
        <p:spPr>
          <a:xfrm>
            <a:off x="4530501" y="2388704"/>
            <a:ext cx="2631121" cy="2631121"/>
          </a:xfrm>
          <a:prstGeom prst="ellipse">
            <a:avLst/>
          </a:prstGeom>
          <a:solidFill>
            <a:srgbClr val="00A8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Shape 182"/>
          <p:cNvSpPr txBox="1"/>
          <p:nvPr/>
        </p:nvSpPr>
        <p:spPr>
          <a:xfrm>
            <a:off x="374020"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Associations (RAs)</a:t>
            </a:r>
            <a:endParaRPr b="1" sz="2800">
              <a:solidFill>
                <a:schemeClr val="lt1"/>
              </a:solidFill>
              <a:latin typeface="Calibri"/>
              <a:ea typeface="Calibri"/>
              <a:cs typeface="Calibri"/>
              <a:sym typeface="Calibri"/>
            </a:endParaRPr>
          </a:p>
        </p:txBody>
      </p:sp>
      <p:sp>
        <p:nvSpPr>
          <p:cNvPr id="183" name="Shape 183"/>
          <p:cNvSpPr txBox="1"/>
          <p:nvPr/>
        </p:nvSpPr>
        <p:spPr>
          <a:xfrm>
            <a:off x="4522104" y="3104097"/>
            <a:ext cx="2647913"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Resident Organizations (ROs)</a:t>
            </a:r>
            <a:endParaRPr b="1" sz="2800">
              <a:solidFill>
                <a:schemeClr val="lt1"/>
              </a:solidFill>
              <a:latin typeface="Calibri"/>
              <a:ea typeface="Calibri"/>
              <a:cs typeface="Calibri"/>
              <a:sym typeface="Calibri"/>
            </a:endParaRPr>
          </a:p>
        </p:txBody>
      </p:sp>
      <p:cxnSp>
        <p:nvCxnSpPr>
          <p:cNvPr id="184" name="Shape 184"/>
          <p:cNvCxnSpPr/>
          <p:nvPr/>
        </p:nvCxnSpPr>
        <p:spPr>
          <a:xfrm>
            <a:off x="3294529" y="3697941"/>
            <a:ext cx="1008530" cy="0"/>
          </a:xfrm>
          <a:prstGeom prst="straightConnector1">
            <a:avLst/>
          </a:prstGeom>
          <a:noFill/>
          <a:ln cap="flat" cmpd="sng" w="50800">
            <a:solidFill>
              <a:srgbClr val="00967D"/>
            </a:solidFill>
            <a:prstDash val="solid"/>
            <a:miter lim="800000"/>
            <a:headEnd len="med" w="med" type="none"/>
            <a:tailEnd len="lg" w="lg" type="triangle"/>
          </a:ln>
        </p:spPr>
      </p:cxnSp>
      <p:sp>
        <p:nvSpPr>
          <p:cNvPr id="185" name="Shape 185"/>
          <p:cNvSpPr txBox="1"/>
          <p:nvPr/>
        </p:nvSpPr>
        <p:spPr>
          <a:xfrm>
            <a:off x="220363" y="1"/>
            <a:ext cx="10515600" cy="9470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Organize: Resident Organizations (ROs)</a:t>
            </a:r>
            <a:endParaRPr/>
          </a:p>
          <a:p>
            <a:pPr indent="0" lvl="0" marL="0" marR="0" rtl="0" algn="l">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TYPES OF RESIDENT GROUPS</a:t>
            </a:r>
            <a:endParaRPr b="1" sz="1800">
              <a:solidFill>
                <a:schemeClr val="lt1"/>
              </a:solidFill>
              <a:latin typeface="Calibri"/>
              <a:ea typeface="Calibri"/>
              <a:cs typeface="Calibri"/>
              <a:sym typeface="Calibri"/>
            </a:endParaRPr>
          </a:p>
        </p:txBody>
      </p:sp>
      <p:sp>
        <p:nvSpPr>
          <p:cNvPr id="186" name="Shape 186"/>
          <p:cNvSpPr txBox="1"/>
          <p:nvPr/>
        </p:nvSpPr>
        <p:spPr>
          <a:xfrm>
            <a:off x="294556" y="1550505"/>
            <a:ext cx="10515600" cy="66695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UNDER RAD</a:t>
            </a:r>
            <a:endParaRPr b="1" sz="4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EBD8371B51940A8428301B0272716" ma:contentTypeVersion="12" ma:contentTypeDescription="Create a new document." ma:contentTypeScope="" ma:versionID="6f38a1b1888b6b8a6838a3ecda071b21">
  <xsd:schema xmlns:xsd="http://www.w3.org/2001/XMLSchema" xmlns:xs="http://www.w3.org/2001/XMLSchema" xmlns:p="http://schemas.microsoft.com/office/2006/metadata/properties" xmlns:ns2="0aa289aa-365b-4c30-a597-99a7473afce7" xmlns:ns3="8f7d09e4-63ad-459b-8de7-3cafc4055e83" targetNamespace="http://schemas.microsoft.com/office/2006/metadata/properties" ma:root="true" ma:fieldsID="b89d7e3a7edc6c612a5625af676ccfde" ns2:_="" ns3:_="">
    <xsd:import namespace="0aa289aa-365b-4c30-a597-99a7473afce7"/>
    <xsd:import namespace="8f7d09e4-63ad-459b-8de7-3cafc4055e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289aa-365b-4c30-a597-99a7473af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7d09e4-63ad-459b-8de7-3cafc4055e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E5F0C2-3733-48D2-996E-636567B96986}"/>
</file>

<file path=customXml/itemProps2.xml><?xml version="1.0" encoding="utf-8"?>
<ds:datastoreItem xmlns:ds="http://schemas.openxmlformats.org/officeDocument/2006/customXml" ds:itemID="{AD4EEC6A-DCD4-4049-8623-CF7408F869C8}"/>
</file>

<file path=customXml/itemProps3.xml><?xml version="1.0" encoding="utf-8"?>
<ds:datastoreItem xmlns:ds="http://schemas.openxmlformats.org/officeDocument/2006/customXml" ds:itemID="{53DBB99B-0DF5-4A6F-9E54-14F5E96F4BE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0x01010061CEBD8371B51940A8428301B0272716</vt:lpwstr>
  </property>
</Properties>
</file>