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15" r:id="rId3"/>
    <p:sldId id="341" r:id="rId4"/>
    <p:sldId id="347" r:id="rId5"/>
    <p:sldId id="357" r:id="rId6"/>
    <p:sldId id="358" r:id="rId7"/>
    <p:sldId id="359" r:id="rId8"/>
    <p:sldId id="342" r:id="rId9"/>
    <p:sldId id="360" r:id="rId10"/>
    <p:sldId id="362" r:id="rId11"/>
    <p:sldId id="361" r:id="rId12"/>
    <p:sldId id="363" r:id="rId13"/>
    <p:sldId id="364" r:id="rId14"/>
    <p:sldId id="365" r:id="rId15"/>
    <p:sldId id="366" r:id="rId16"/>
    <p:sldId id="367" r:id="rId17"/>
    <p:sldId id="343" r:id="rId18"/>
    <p:sldId id="291" r:id="rId19"/>
    <p:sldId id="348" r:id="rId20"/>
    <p:sldId id="349" r:id="rId21"/>
    <p:sldId id="368" r:id="rId22"/>
    <p:sldId id="369" r:id="rId23"/>
    <p:sldId id="344" r:id="rId24"/>
    <p:sldId id="345" r:id="rId25"/>
    <p:sldId id="307" r:id="rId26"/>
    <p:sldId id="355" r:id="rId27"/>
    <p:sldId id="356" r:id="rId28"/>
    <p:sldId id="346" r:id="rId29"/>
    <p:sldId id="308" r:id="rId30"/>
    <p:sldId id="350" r:id="rId31"/>
    <p:sldId id="354" r:id="rId32"/>
    <p:sldId id="351" r:id="rId33"/>
    <p:sldId id="352" r:id="rId34"/>
    <p:sldId id="353" r:id="rId35"/>
    <p:sldId id="314"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A8D"/>
    <a:srgbClr val="CC0099"/>
    <a:srgbClr val="CC0A99"/>
    <a:srgbClr val="0E7DC8"/>
    <a:srgbClr val="108BDE"/>
    <a:srgbClr val="24A0EC"/>
    <a:srgbClr val="0066FF"/>
    <a:srgbClr val="990033"/>
    <a:srgbClr val="FF014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7" autoAdjust="0"/>
    <p:restoredTop sz="82567" autoAdjust="0"/>
  </p:normalViewPr>
  <p:slideViewPr>
    <p:cSldViewPr snapToGrid="0">
      <p:cViewPr varScale="1">
        <p:scale>
          <a:sx n="81" d="100"/>
          <a:sy n="81" d="100"/>
        </p:scale>
        <p:origin x="1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981FBC9-BD4A-4DBD-9317-BE49E7B0BADF}" type="datetimeFigureOut">
              <a:rPr lang="en-US" smtClean="0"/>
              <a:t>1/22/2018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088812E-D1DE-438E-A0E5-2274707F086C}" type="slidenum">
              <a:rPr lang="en-US" smtClean="0"/>
              <a:t>‹#›</a:t>
            </a:fld>
            <a:endParaRPr lang="en-US"/>
          </a:p>
        </p:txBody>
      </p:sp>
    </p:spTree>
    <p:extLst>
      <p:ext uri="{BB962C8B-B14F-4D97-AF65-F5344CB8AC3E}">
        <p14:creationId xmlns:p14="http://schemas.microsoft.com/office/powerpoint/2010/main" val="82132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F42B41A-8381-4C87-836D-DB73F3D93406}" type="datetimeFigureOut">
              <a:rPr lang="en-US" smtClean="0"/>
              <a:t>1/22/2018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F8F7A61-D374-4708-8ABC-8E05D991037D}" type="slidenum">
              <a:rPr lang="en-US" smtClean="0"/>
              <a:t>‹#›</a:t>
            </a:fld>
            <a:endParaRPr lang="en-US"/>
          </a:p>
        </p:txBody>
      </p:sp>
    </p:spTree>
    <p:extLst>
      <p:ext uri="{BB962C8B-B14F-4D97-AF65-F5344CB8AC3E}">
        <p14:creationId xmlns:p14="http://schemas.microsoft.com/office/powerpoint/2010/main" val="368826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1</a:t>
            </a:fld>
            <a:endParaRPr lang="en-US"/>
          </a:p>
        </p:txBody>
      </p:sp>
    </p:spTree>
    <p:extLst>
      <p:ext uri="{BB962C8B-B14F-4D97-AF65-F5344CB8AC3E}">
        <p14:creationId xmlns:p14="http://schemas.microsoft.com/office/powerpoint/2010/main" val="158979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10</a:t>
            </a:fld>
            <a:endParaRPr lang="en-US"/>
          </a:p>
        </p:txBody>
      </p:sp>
    </p:spTree>
    <p:extLst>
      <p:ext uri="{BB962C8B-B14F-4D97-AF65-F5344CB8AC3E}">
        <p14:creationId xmlns:p14="http://schemas.microsoft.com/office/powerpoint/2010/main" val="125908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11</a:t>
            </a:fld>
            <a:endParaRPr lang="en-US"/>
          </a:p>
        </p:txBody>
      </p:sp>
    </p:spTree>
    <p:extLst>
      <p:ext uri="{BB962C8B-B14F-4D97-AF65-F5344CB8AC3E}">
        <p14:creationId xmlns:p14="http://schemas.microsoft.com/office/powerpoint/2010/main" val="1360666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Additional responsibilities</a:t>
            </a:r>
          </a:p>
          <a:p>
            <a:pPr marL="171450" indent="-171450">
              <a:buFont typeface="Arial" panose="020B0604020202020204" pitchFamily="34" charset="0"/>
              <a:buChar char="•"/>
            </a:pPr>
            <a:r>
              <a:rPr lang="en-US" dirty="0" smtClean="0"/>
              <a:t>Read lease carefully</a:t>
            </a:r>
          </a:p>
          <a:p>
            <a:pPr marL="171450" indent="-171450">
              <a:buFont typeface="Arial" panose="020B0604020202020204" pitchFamily="34" charset="0"/>
              <a:buChar char="•"/>
            </a:pPr>
            <a:r>
              <a:rPr lang="en-US" dirty="0" smtClean="0"/>
              <a:t>Seek assistance in understanding the terms of their lease if needed</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12</a:t>
            </a:fld>
            <a:endParaRPr lang="en-US"/>
          </a:p>
        </p:txBody>
      </p:sp>
    </p:spTree>
    <p:extLst>
      <p:ext uri="{BB962C8B-B14F-4D97-AF65-F5344CB8AC3E}">
        <p14:creationId xmlns:p14="http://schemas.microsoft.com/office/powerpoint/2010/main" val="267722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13</a:t>
            </a:fld>
            <a:endParaRPr lang="en-US"/>
          </a:p>
        </p:txBody>
      </p:sp>
    </p:spTree>
    <p:extLst>
      <p:ext uri="{BB962C8B-B14F-4D97-AF65-F5344CB8AC3E}">
        <p14:creationId xmlns:p14="http://schemas.microsoft.com/office/powerpoint/2010/main" val="28976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14</a:t>
            </a:fld>
            <a:endParaRPr lang="en-US"/>
          </a:p>
        </p:txBody>
      </p:sp>
    </p:spTree>
    <p:extLst>
      <p:ext uri="{BB962C8B-B14F-4D97-AF65-F5344CB8AC3E}">
        <p14:creationId xmlns:p14="http://schemas.microsoft.com/office/powerpoint/2010/main" val="29162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15</a:t>
            </a:fld>
            <a:endParaRPr lang="en-US"/>
          </a:p>
        </p:txBody>
      </p:sp>
    </p:spTree>
    <p:extLst>
      <p:ext uri="{BB962C8B-B14F-4D97-AF65-F5344CB8AC3E}">
        <p14:creationId xmlns:p14="http://schemas.microsoft.com/office/powerpoint/2010/main" val="318525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Additional responsibilities</a:t>
            </a:r>
          </a:p>
          <a:p>
            <a:pPr marL="171450" indent="-171450">
              <a:buFont typeface="Arial" panose="020B0604020202020204" pitchFamily="34" charset="0"/>
              <a:buChar char="•"/>
            </a:pPr>
            <a:r>
              <a:rPr lang="en-US" smtClean="0"/>
              <a:t>If only a portion of your development is being converted, talk to NYCHA to understand whether you need to form a new Resident Organization.</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16</a:t>
            </a:fld>
            <a:endParaRPr lang="en-US"/>
          </a:p>
        </p:txBody>
      </p:sp>
    </p:spTree>
    <p:extLst>
      <p:ext uri="{BB962C8B-B14F-4D97-AF65-F5344CB8AC3E}">
        <p14:creationId xmlns:p14="http://schemas.microsoft.com/office/powerpoint/2010/main" val="418105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17</a:t>
            </a:fld>
            <a:endParaRPr lang="en-US"/>
          </a:p>
        </p:txBody>
      </p:sp>
    </p:spTree>
    <p:extLst>
      <p:ext uri="{BB962C8B-B14F-4D97-AF65-F5344CB8AC3E}">
        <p14:creationId xmlns:p14="http://schemas.microsoft.com/office/powerpoint/2010/main" val="393271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RAD Guiding Principles were developed by the NYC RAD Roundtable on Resident Rights and Protections (RAD Roundtable): a group of resident leaders and advocates.</a:t>
            </a:r>
          </a:p>
          <a:p>
            <a:pPr marL="171450" lvl="0" indent="-171450">
              <a:buFont typeface="Arial" panose="020B0604020202020204" pitchFamily="34" charset="0"/>
              <a:buChar char="•"/>
            </a:pPr>
            <a:r>
              <a:rPr lang="en-US" dirty="0" smtClean="0"/>
              <a:t>The goal of the Roundtable was to identify gaps in the federal regulations and recommend NYC-specific provisions to further protect and advocate for residents.</a:t>
            </a:r>
          </a:p>
          <a:p>
            <a:pPr marL="171450" lvl="0" indent="-171450">
              <a:buFont typeface="Arial" panose="020B0604020202020204" pitchFamily="34" charset="0"/>
              <a:buChar char="•"/>
            </a:pPr>
            <a:r>
              <a:rPr lang="en-US" dirty="0" smtClean="0"/>
              <a:t>RAD Guiding Principles have been accepted as a standard by NYCHA and are embedded in the contract with the new owner/manager.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guiding principles secure key resident rights by clarifying what is expected of NYCHA and the development team throughout the conversion process.</a:t>
            </a:r>
          </a:p>
          <a:p>
            <a:pPr lvl="0"/>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18</a:t>
            </a:fld>
            <a:endParaRPr lang="en-US"/>
          </a:p>
        </p:txBody>
      </p:sp>
    </p:spTree>
    <p:extLst>
      <p:ext uri="{BB962C8B-B14F-4D97-AF65-F5344CB8AC3E}">
        <p14:creationId xmlns:p14="http://schemas.microsoft.com/office/powerpoint/2010/main" val="117771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lvl="0"/>
            <a:r>
              <a:rPr lang="en-US" dirty="0" smtClean="0"/>
              <a:t>Role of guiding</a:t>
            </a:r>
            <a:r>
              <a:rPr lang="en-US" baseline="0" dirty="0" smtClean="0"/>
              <a:t> principles for property managers: Outline requirements for resident engagement and training/hiring opportunities, both during construction and in </a:t>
            </a:r>
            <a:r>
              <a:rPr lang="en-US" baseline="0" smtClean="0"/>
              <a:t>permanent positions.</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19</a:t>
            </a:fld>
            <a:endParaRPr lang="en-US"/>
          </a:p>
        </p:txBody>
      </p:sp>
    </p:spTree>
    <p:extLst>
      <p:ext uri="{BB962C8B-B14F-4D97-AF65-F5344CB8AC3E}">
        <p14:creationId xmlns:p14="http://schemas.microsoft.com/office/powerpoint/2010/main" val="390057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2</a:t>
            </a:fld>
            <a:endParaRPr lang="en-US"/>
          </a:p>
        </p:txBody>
      </p:sp>
    </p:spTree>
    <p:extLst>
      <p:ext uri="{BB962C8B-B14F-4D97-AF65-F5344CB8AC3E}">
        <p14:creationId xmlns:p14="http://schemas.microsoft.com/office/powerpoint/2010/main" val="154940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lvl="0"/>
            <a:r>
              <a:rPr lang="en-US" dirty="0" smtClean="0"/>
              <a:t>Role of guiding</a:t>
            </a:r>
            <a:r>
              <a:rPr lang="en-US" baseline="0" dirty="0" smtClean="0"/>
              <a:t> principles for NYCHA: Outline requirements for resident engagement and establish a role for ongoing oversight.</a:t>
            </a:r>
          </a:p>
        </p:txBody>
      </p:sp>
      <p:sp>
        <p:nvSpPr>
          <p:cNvPr id="4" name="Slide Number Placeholder 3"/>
          <p:cNvSpPr>
            <a:spLocks noGrp="1"/>
          </p:cNvSpPr>
          <p:nvPr>
            <p:ph type="sldNum" sz="quarter" idx="10"/>
          </p:nvPr>
        </p:nvSpPr>
        <p:spPr/>
        <p:txBody>
          <a:bodyPr/>
          <a:lstStyle/>
          <a:p>
            <a:fld id="{DF8F7A61-D374-4708-8ABC-8E05D991037D}" type="slidenum">
              <a:rPr lang="en-US" smtClean="0"/>
              <a:t>20</a:t>
            </a:fld>
            <a:endParaRPr lang="en-US"/>
          </a:p>
        </p:txBody>
      </p:sp>
    </p:spTree>
    <p:extLst>
      <p:ext uri="{BB962C8B-B14F-4D97-AF65-F5344CB8AC3E}">
        <p14:creationId xmlns:p14="http://schemas.microsoft.com/office/powerpoint/2010/main" val="166129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RAD Guiding Principles protect and enhance resident rights in NYC beyond federal requirements. </a:t>
            </a:r>
          </a:p>
          <a:p>
            <a:r>
              <a:rPr lang="en-US" sz="1200" kern="1200" dirty="0" smtClean="0">
                <a:solidFill>
                  <a:schemeClr val="tx1"/>
                </a:solidFill>
                <a:effectLst/>
                <a:latin typeface="+mn-lt"/>
                <a:ea typeface="+mn-ea"/>
                <a:cs typeface="+mn-cs"/>
              </a:rPr>
              <a:t>Here are a few examples: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Resident Education: A RAD handbook shall be distributed to all affected residents, providing comprehensive information about RAD conversion, including how RAD will differ from public housing and the potential impacts for residents and the community.</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21</a:t>
            </a:fld>
            <a:endParaRPr lang="en-US"/>
          </a:p>
        </p:txBody>
      </p:sp>
    </p:spTree>
    <p:extLst>
      <p:ext uri="{BB962C8B-B14F-4D97-AF65-F5344CB8AC3E}">
        <p14:creationId xmlns:p14="http://schemas.microsoft.com/office/powerpoint/2010/main" val="43311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Communications Among ROs: In order to promote communication among ROs once a number of RAD conversions take place, NYCHA will provide ROs with contact information for other RAD property managers to enable organizations to communicate.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Temporary Relocation: If any relocation is necessary, NYCHA and the PM must provide residents with the written relocation plans and inform them of their right to return and protections from relocation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22</a:t>
            </a:fld>
            <a:endParaRPr lang="en-US"/>
          </a:p>
        </p:txBody>
      </p:sp>
    </p:spTree>
    <p:extLst>
      <p:ext uri="{BB962C8B-B14F-4D97-AF65-F5344CB8AC3E}">
        <p14:creationId xmlns:p14="http://schemas.microsoft.com/office/powerpoint/2010/main" val="4165600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23</a:t>
            </a:fld>
            <a:endParaRPr lang="en-US"/>
          </a:p>
        </p:txBody>
      </p:sp>
    </p:spTree>
    <p:extLst>
      <p:ext uri="{BB962C8B-B14F-4D97-AF65-F5344CB8AC3E}">
        <p14:creationId xmlns:p14="http://schemas.microsoft.com/office/powerpoint/2010/main" val="372227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24</a:t>
            </a:fld>
            <a:endParaRPr lang="en-US"/>
          </a:p>
        </p:txBody>
      </p:sp>
    </p:spTree>
    <p:extLst>
      <p:ext uri="{BB962C8B-B14F-4D97-AF65-F5344CB8AC3E}">
        <p14:creationId xmlns:p14="http://schemas.microsoft.com/office/powerpoint/2010/main" val="3848262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Preliminary meetings</a:t>
            </a:r>
            <a:r>
              <a:rPr lang="en-US" baseline="0" dirty="0" smtClean="0"/>
              <a:t> – residents should:</a:t>
            </a:r>
            <a:endParaRPr lang="en-US" dirty="0" smtClean="0"/>
          </a:p>
          <a:p>
            <a:pPr marL="171450" indent="-171450">
              <a:buFont typeface="Arial" panose="020B0604020202020204" pitchFamily="34" charset="0"/>
              <a:buChar char="•"/>
            </a:pPr>
            <a:r>
              <a:rPr lang="en-US" dirty="0" smtClean="0"/>
              <a:t>Learn what RAD means for their development</a:t>
            </a:r>
          </a:p>
          <a:p>
            <a:pPr marL="171450" indent="-171450">
              <a:buFont typeface="Arial" panose="020B0604020202020204" pitchFamily="34" charset="0"/>
              <a:buChar char="•"/>
            </a:pPr>
            <a:r>
              <a:rPr lang="en-US" dirty="0" smtClean="0"/>
              <a:t>Ask questions and organize</a:t>
            </a:r>
          </a:p>
          <a:p>
            <a:pPr marL="171450" indent="-171450">
              <a:buFont typeface="Arial" panose="020B0604020202020204" pitchFamily="34" charset="0"/>
              <a:buChar char="•"/>
            </a:pPr>
            <a:r>
              <a:rPr lang="en-US" dirty="0" smtClean="0"/>
              <a:t>Get involved with their resident organization or start one if one does not yet exist</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25</a:t>
            </a:fld>
            <a:endParaRPr lang="en-US"/>
          </a:p>
        </p:txBody>
      </p:sp>
    </p:spTree>
    <p:extLst>
      <p:ext uri="{BB962C8B-B14F-4D97-AF65-F5344CB8AC3E}">
        <p14:creationId xmlns:p14="http://schemas.microsoft.com/office/powerpoint/2010/main" val="548566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Property</a:t>
            </a:r>
            <a:r>
              <a:rPr lang="en-US" baseline="0" dirty="0" smtClean="0"/>
              <a:t> assessment, ongoing meetings, and lease up – residents should:</a:t>
            </a:r>
            <a:endParaRPr lang="en-US" dirty="0" smtClean="0"/>
          </a:p>
          <a:p>
            <a:pPr marL="171450" indent="-171450">
              <a:buFont typeface="Arial" panose="020B0604020202020204" pitchFamily="34" charset="0"/>
              <a:buChar char="•"/>
            </a:pPr>
            <a:r>
              <a:rPr lang="en-US" dirty="0" smtClean="0"/>
              <a:t>Help identify repairs to be included in the final scope of work</a:t>
            </a:r>
          </a:p>
          <a:p>
            <a:pPr marL="171450" indent="-171450">
              <a:buFont typeface="Arial" panose="020B0604020202020204" pitchFamily="34" charset="0"/>
              <a:buChar char="•"/>
            </a:pPr>
            <a:r>
              <a:rPr lang="en-US" dirty="0" smtClean="0"/>
              <a:t>Identify</a:t>
            </a:r>
            <a:r>
              <a:rPr lang="en-US" baseline="0" dirty="0" smtClean="0"/>
              <a:t> social services they want offered</a:t>
            </a:r>
          </a:p>
          <a:p>
            <a:pPr marL="171450" indent="-171450">
              <a:buFont typeface="Arial" panose="020B0604020202020204" pitchFamily="34" charset="0"/>
              <a:buChar char="•"/>
            </a:pPr>
            <a:r>
              <a:rPr lang="en-US" baseline="0" dirty="0" smtClean="0"/>
              <a:t>Make sure all household members are on the lease</a:t>
            </a:r>
          </a:p>
          <a:p>
            <a:pPr marL="171450" indent="-171450">
              <a:buFont typeface="Arial" panose="020B0604020202020204" pitchFamily="34" charset="0"/>
              <a:buChar char="•"/>
            </a:pPr>
            <a:r>
              <a:rPr lang="en-US" baseline="0" dirty="0" smtClean="0"/>
              <a:t>Learn about training and job opportunities</a:t>
            </a:r>
          </a:p>
          <a:p>
            <a:pPr marL="171450" indent="-171450">
              <a:buFont typeface="Arial" panose="020B0604020202020204" pitchFamily="34" charset="0"/>
              <a:buChar char="•"/>
            </a:pPr>
            <a:r>
              <a:rPr lang="en-US" baseline="0" dirty="0" smtClean="0"/>
              <a:t>Find out if temporary relocations are needed</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26</a:t>
            </a:fld>
            <a:endParaRPr lang="en-US"/>
          </a:p>
        </p:txBody>
      </p:sp>
    </p:spTree>
    <p:extLst>
      <p:ext uri="{BB962C8B-B14F-4D97-AF65-F5344CB8AC3E}">
        <p14:creationId xmlns:p14="http://schemas.microsoft.com/office/powerpoint/2010/main" val="3164029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Renovation </a:t>
            </a:r>
            <a:r>
              <a:rPr lang="en-US" baseline="0" dirty="0" smtClean="0"/>
              <a:t>– residents should:</a:t>
            </a:r>
            <a:endParaRPr lang="en-US" dirty="0" smtClean="0"/>
          </a:p>
          <a:p>
            <a:pPr marL="171450" indent="-171450">
              <a:buFont typeface="Arial" panose="020B0604020202020204" pitchFamily="34" charset="0"/>
              <a:buChar char="•"/>
            </a:pPr>
            <a:r>
              <a:rPr lang="en-US" dirty="0" smtClean="0"/>
              <a:t>Look out for construction updates that</a:t>
            </a:r>
            <a:r>
              <a:rPr lang="en-US" baseline="0" dirty="0" smtClean="0"/>
              <a:t> affect their apartments directly and might disturb access to heat or hot water</a:t>
            </a:r>
          </a:p>
          <a:p>
            <a:pPr marL="171450" indent="-171450">
              <a:buFont typeface="Arial" panose="020B0604020202020204" pitchFamily="34" charset="0"/>
              <a:buChar char="•"/>
            </a:pPr>
            <a:r>
              <a:rPr lang="en-US" baseline="0" dirty="0" smtClean="0"/>
              <a:t>Be prepared for some interruptions to daily life – noise, dust, construction debris etc.</a:t>
            </a:r>
          </a:p>
          <a:p>
            <a:pPr marL="171450" indent="-171450">
              <a:buFont typeface="Arial" panose="020B0604020202020204" pitchFamily="34" charset="0"/>
              <a:buChar char="•"/>
            </a:pPr>
            <a:r>
              <a:rPr lang="en-US" baseline="0" dirty="0" smtClean="0"/>
              <a:t>Request reasonable accommodation if they are worried construction will affect any existing health conditions</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27</a:t>
            </a:fld>
            <a:endParaRPr lang="en-US"/>
          </a:p>
        </p:txBody>
      </p:sp>
    </p:spTree>
    <p:extLst>
      <p:ext uri="{BB962C8B-B14F-4D97-AF65-F5344CB8AC3E}">
        <p14:creationId xmlns:p14="http://schemas.microsoft.com/office/powerpoint/2010/main" val="3321020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28</a:t>
            </a:fld>
            <a:endParaRPr lang="en-US"/>
          </a:p>
        </p:txBody>
      </p:sp>
    </p:spTree>
    <p:extLst>
      <p:ext uri="{BB962C8B-B14F-4D97-AF65-F5344CB8AC3E}">
        <p14:creationId xmlns:p14="http://schemas.microsoft.com/office/powerpoint/2010/main" val="1884845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29</a:t>
            </a:fld>
            <a:endParaRPr lang="en-US"/>
          </a:p>
        </p:txBody>
      </p:sp>
    </p:spTree>
    <p:extLst>
      <p:ext uri="{BB962C8B-B14F-4D97-AF65-F5344CB8AC3E}">
        <p14:creationId xmlns:p14="http://schemas.microsoft.com/office/powerpoint/2010/main" val="271959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3</a:t>
            </a:fld>
            <a:endParaRPr lang="en-US"/>
          </a:p>
        </p:txBody>
      </p:sp>
    </p:spTree>
    <p:extLst>
      <p:ext uri="{BB962C8B-B14F-4D97-AF65-F5344CB8AC3E}">
        <p14:creationId xmlns:p14="http://schemas.microsoft.com/office/powerpoint/2010/main" val="3381119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30</a:t>
            </a:fld>
            <a:endParaRPr lang="en-US"/>
          </a:p>
        </p:txBody>
      </p:sp>
    </p:spTree>
    <p:extLst>
      <p:ext uri="{BB962C8B-B14F-4D97-AF65-F5344CB8AC3E}">
        <p14:creationId xmlns:p14="http://schemas.microsoft.com/office/powerpoint/2010/main" val="3470070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31</a:t>
            </a:fld>
            <a:endParaRPr lang="en-US"/>
          </a:p>
        </p:txBody>
      </p:sp>
    </p:spTree>
    <p:extLst>
      <p:ext uri="{BB962C8B-B14F-4D97-AF65-F5344CB8AC3E}">
        <p14:creationId xmlns:p14="http://schemas.microsoft.com/office/powerpoint/2010/main" val="2940554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32</a:t>
            </a:fld>
            <a:endParaRPr lang="en-US"/>
          </a:p>
        </p:txBody>
      </p:sp>
    </p:spTree>
    <p:extLst>
      <p:ext uri="{BB962C8B-B14F-4D97-AF65-F5344CB8AC3E}">
        <p14:creationId xmlns:p14="http://schemas.microsoft.com/office/powerpoint/2010/main" val="2278252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33</a:t>
            </a:fld>
            <a:endParaRPr lang="en-US"/>
          </a:p>
        </p:txBody>
      </p:sp>
    </p:spTree>
    <p:extLst>
      <p:ext uri="{BB962C8B-B14F-4D97-AF65-F5344CB8AC3E}">
        <p14:creationId xmlns:p14="http://schemas.microsoft.com/office/powerpoint/2010/main" val="3196295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34</a:t>
            </a:fld>
            <a:endParaRPr lang="en-US"/>
          </a:p>
        </p:txBody>
      </p:sp>
    </p:spTree>
    <p:extLst>
      <p:ext uri="{BB962C8B-B14F-4D97-AF65-F5344CB8AC3E}">
        <p14:creationId xmlns:p14="http://schemas.microsoft.com/office/powerpoint/2010/main" val="2786709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35</a:t>
            </a:fld>
            <a:endParaRPr lang="en-US"/>
          </a:p>
        </p:txBody>
      </p:sp>
    </p:spTree>
    <p:extLst>
      <p:ext uri="{BB962C8B-B14F-4D97-AF65-F5344CB8AC3E}">
        <p14:creationId xmlns:p14="http://schemas.microsoft.com/office/powerpoint/2010/main" val="303481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a:t>
            </a:fld>
            <a:endParaRPr lang="en-US"/>
          </a:p>
        </p:txBody>
      </p:sp>
    </p:spTree>
    <p:extLst>
      <p:ext uri="{BB962C8B-B14F-4D97-AF65-F5344CB8AC3E}">
        <p14:creationId xmlns:p14="http://schemas.microsoft.com/office/powerpoint/2010/main" val="341137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a:t>
            </a:fld>
            <a:endParaRPr lang="en-US"/>
          </a:p>
        </p:txBody>
      </p:sp>
    </p:spTree>
    <p:extLst>
      <p:ext uri="{BB962C8B-B14F-4D97-AF65-F5344CB8AC3E}">
        <p14:creationId xmlns:p14="http://schemas.microsoft.com/office/powerpoint/2010/main" val="272030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6</a:t>
            </a:fld>
            <a:endParaRPr lang="en-US"/>
          </a:p>
        </p:txBody>
      </p:sp>
    </p:spTree>
    <p:extLst>
      <p:ext uri="{BB962C8B-B14F-4D97-AF65-F5344CB8AC3E}">
        <p14:creationId xmlns:p14="http://schemas.microsoft.com/office/powerpoint/2010/main" val="157570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7</a:t>
            </a:fld>
            <a:endParaRPr lang="en-US"/>
          </a:p>
        </p:txBody>
      </p:sp>
    </p:spTree>
    <p:extLst>
      <p:ext uri="{BB962C8B-B14F-4D97-AF65-F5344CB8AC3E}">
        <p14:creationId xmlns:p14="http://schemas.microsoft.com/office/powerpoint/2010/main" val="175650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8</a:t>
            </a:fld>
            <a:endParaRPr lang="en-US"/>
          </a:p>
        </p:txBody>
      </p:sp>
    </p:spTree>
    <p:extLst>
      <p:ext uri="{BB962C8B-B14F-4D97-AF65-F5344CB8AC3E}">
        <p14:creationId xmlns:p14="http://schemas.microsoft.com/office/powerpoint/2010/main" val="211841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9</a:t>
            </a:fld>
            <a:endParaRPr lang="en-US"/>
          </a:p>
        </p:txBody>
      </p:sp>
    </p:spTree>
    <p:extLst>
      <p:ext uri="{BB962C8B-B14F-4D97-AF65-F5344CB8AC3E}">
        <p14:creationId xmlns:p14="http://schemas.microsoft.com/office/powerpoint/2010/main" val="366033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DD8DBF-5856-4BA1-85D8-5ADD796D496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421967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D8DBF-5856-4BA1-85D8-5ADD796D496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115177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D8DBF-5856-4BA1-85D8-5ADD796D496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17587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D8DBF-5856-4BA1-85D8-5ADD796D496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76812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D8DBF-5856-4BA1-85D8-5ADD796D496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89461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DD8DBF-5856-4BA1-85D8-5ADD796D4960}"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347137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DD8DBF-5856-4BA1-85D8-5ADD796D4960}"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3886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DD8DBF-5856-4BA1-85D8-5ADD796D4960}"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42786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D8DBF-5856-4BA1-85D8-5ADD796D4960}"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50108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D8DBF-5856-4BA1-85D8-5ADD796D4960}"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68687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D8DBF-5856-4BA1-85D8-5ADD796D4960}"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02498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D8DBF-5856-4BA1-85D8-5ADD796D4960}" type="datetimeFigureOut">
              <a:rPr lang="en-US" smtClean="0"/>
              <a:t>1/22/2018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69E8C-1982-48CD-AE7E-44DBD2ACF480}" type="slidenum">
              <a:rPr lang="en-US" smtClean="0"/>
              <a:t>‹#›</a:t>
            </a:fld>
            <a:endParaRPr lang="en-US"/>
          </a:p>
        </p:txBody>
      </p:sp>
    </p:spTree>
    <p:extLst>
      <p:ext uri="{BB962C8B-B14F-4D97-AF65-F5344CB8AC3E}">
        <p14:creationId xmlns:p14="http://schemas.microsoft.com/office/powerpoint/2010/main" val="1646136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838199" y="2830285"/>
            <a:ext cx="10710798" cy="1665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600" b="1" dirty="0" smtClean="0">
                <a:solidFill>
                  <a:schemeClr val="bg1"/>
                </a:solidFill>
                <a:latin typeface="+mn-lt"/>
                <a:ea typeface="Galaxie Polaris Condensed Heavy" pitchFamily="50" charset="0"/>
                <a:cs typeface="Galaxie Polaris Condensed Heavy" pitchFamily="50" charset="0"/>
              </a:rPr>
              <a:t>PREPARE FOR RAD</a:t>
            </a:r>
            <a:endParaRPr lang="en-US" sz="9600" b="1" dirty="0">
              <a:solidFill>
                <a:schemeClr val="bg1"/>
              </a:solidFill>
              <a:latin typeface="+mn-lt"/>
              <a:ea typeface="Galaxie Polaris Condensed Heavy" pitchFamily="50" charset="0"/>
              <a:cs typeface="Galaxie Polaris Condensed Heavy" pitchFamily="50" charset="0"/>
            </a:endParaRPr>
          </a:p>
        </p:txBody>
      </p:sp>
      <p:sp>
        <p:nvSpPr>
          <p:cNvPr id="2" name="Rectangle 1"/>
          <p:cNvSpPr/>
          <p:nvPr/>
        </p:nvSpPr>
        <p:spPr>
          <a:xfrm>
            <a:off x="838199" y="4572000"/>
            <a:ext cx="8175172" cy="1200329"/>
          </a:xfrm>
          <a:prstGeom prst="rect">
            <a:avLst/>
          </a:prstGeom>
        </p:spPr>
        <p:txBody>
          <a:bodyPr wrap="square">
            <a:spAutoFit/>
          </a:bodyPr>
          <a:lstStyle/>
          <a:p>
            <a:r>
              <a:rPr lang="en-US" sz="3600" b="1" dirty="0" smtClean="0">
                <a:solidFill>
                  <a:schemeClr val="bg1"/>
                </a:solidFill>
                <a:ea typeface="Galaxie Polaris Condensed Heavy" pitchFamily="50" charset="0"/>
                <a:cs typeface="Galaxie Polaris Condensed Heavy" pitchFamily="50" charset="0"/>
              </a:rPr>
              <a:t>A. KNOW YOUR RIGHTS </a:t>
            </a:r>
          </a:p>
          <a:p>
            <a:r>
              <a:rPr lang="en-US" sz="3600" b="1" dirty="0" smtClean="0">
                <a:solidFill>
                  <a:schemeClr val="bg1"/>
                </a:solidFill>
                <a:ea typeface="Galaxie Polaris Condensed Heavy" pitchFamily="50" charset="0"/>
                <a:cs typeface="Galaxie Polaris Condensed Heavy" pitchFamily="50" charset="0"/>
              </a:rPr>
              <a:t>B. GET INVOLVED</a:t>
            </a:r>
            <a:endParaRPr lang="en-US" sz="3600" b="1" dirty="0">
              <a:solidFill>
                <a:schemeClr val="bg1"/>
              </a:solidFill>
              <a:ea typeface="Galaxie Polaris Condensed Heavy" pitchFamily="50" charset="0"/>
              <a:cs typeface="Galaxie Polaris Condensed Heavy" pitchFamily="50" charset="0"/>
            </a:endParaRP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3962992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47076"/>
            <a:ext cx="4682171" cy="2308324"/>
          </a:xfrm>
          <a:prstGeom prst="rect">
            <a:avLst/>
          </a:prstGeom>
          <a:noFill/>
        </p:spPr>
        <p:txBody>
          <a:bodyPr wrap="square" rtlCol="0">
            <a:spAutoFit/>
          </a:bodyPr>
          <a:lstStyle/>
          <a:p>
            <a:pPr algn="ctr"/>
            <a:r>
              <a:rPr lang="en-US" sz="4800" b="1" dirty="0">
                <a:solidFill>
                  <a:srgbClr val="BD1A8D"/>
                </a:solidFill>
              </a:rPr>
              <a:t>1. Residents have the right to remain.</a:t>
            </a:r>
          </a:p>
        </p:txBody>
      </p:sp>
      <p:sp>
        <p:nvSpPr>
          <p:cNvPr id="8" name="TextBox 7"/>
          <p:cNvSpPr txBox="1"/>
          <p:nvPr/>
        </p:nvSpPr>
        <p:spPr>
          <a:xfrm>
            <a:off x="6650182" y="2494747"/>
            <a:ext cx="5195454" cy="3046988"/>
          </a:xfrm>
          <a:prstGeom prst="rect">
            <a:avLst/>
          </a:prstGeom>
          <a:noFill/>
        </p:spPr>
        <p:txBody>
          <a:bodyPr wrap="square" rtlCol="0">
            <a:spAutoFit/>
          </a:bodyPr>
          <a:lstStyle/>
          <a:p>
            <a:pPr algn="ctr"/>
            <a:r>
              <a:rPr lang="en-US" sz="3200" b="1" dirty="0"/>
              <a:t>RESPONSIBILITY: </a:t>
            </a:r>
            <a:r>
              <a:rPr lang="en-US" sz="3200" b="1" dirty="0" smtClean="0"/>
              <a:t>Check with </a:t>
            </a:r>
            <a:r>
              <a:rPr lang="en-US" sz="3200" b="1" dirty="0"/>
              <a:t>NYCHA to make sure their current lease includes all </a:t>
            </a:r>
            <a:r>
              <a:rPr lang="en-US" sz="3200" b="1" dirty="0" smtClean="0"/>
              <a:t>household </a:t>
            </a:r>
            <a:r>
              <a:rPr lang="en-US" sz="3200" b="1" dirty="0"/>
              <a:t>members, and </a:t>
            </a:r>
            <a:r>
              <a:rPr lang="en-US" sz="3200" b="1" dirty="0" smtClean="0"/>
              <a:t>register </a:t>
            </a:r>
            <a:r>
              <a:rPr lang="en-US" sz="3200" b="1" dirty="0"/>
              <a:t>any pets and major </a:t>
            </a:r>
            <a:r>
              <a:rPr lang="en-US" sz="3200" b="1" dirty="0" smtClean="0"/>
              <a:t>appliances</a:t>
            </a:r>
            <a:endParaRPr lang="en-US" sz="3200" b="1" dirty="0"/>
          </a:p>
        </p:txBody>
      </p:sp>
    </p:spTree>
    <p:extLst>
      <p:ext uri="{BB962C8B-B14F-4D97-AF65-F5344CB8AC3E}">
        <p14:creationId xmlns:p14="http://schemas.microsoft.com/office/powerpoint/2010/main" val="348947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05511"/>
            <a:ext cx="4682171" cy="2062103"/>
          </a:xfrm>
          <a:prstGeom prst="rect">
            <a:avLst/>
          </a:prstGeom>
          <a:noFill/>
        </p:spPr>
        <p:txBody>
          <a:bodyPr wrap="square" rtlCol="0">
            <a:spAutoFit/>
          </a:bodyPr>
          <a:lstStyle/>
          <a:p>
            <a:pPr algn="ctr"/>
            <a:r>
              <a:rPr lang="en-US" sz="3200" b="1" dirty="0">
                <a:solidFill>
                  <a:srgbClr val="BD1A8D"/>
                </a:solidFill>
              </a:rPr>
              <a:t>2. Residents will receive new 12-month leases that the new property owner must renew every year.</a:t>
            </a:r>
          </a:p>
        </p:txBody>
      </p:sp>
    </p:spTree>
    <p:extLst>
      <p:ext uri="{BB962C8B-B14F-4D97-AF65-F5344CB8AC3E}">
        <p14:creationId xmlns:p14="http://schemas.microsoft.com/office/powerpoint/2010/main" val="107628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05511"/>
            <a:ext cx="4682171" cy="2062103"/>
          </a:xfrm>
          <a:prstGeom prst="rect">
            <a:avLst/>
          </a:prstGeom>
          <a:noFill/>
        </p:spPr>
        <p:txBody>
          <a:bodyPr wrap="square" rtlCol="0">
            <a:spAutoFit/>
          </a:bodyPr>
          <a:lstStyle/>
          <a:p>
            <a:pPr algn="ctr"/>
            <a:r>
              <a:rPr lang="en-US" sz="3200" b="1" dirty="0">
                <a:solidFill>
                  <a:srgbClr val="BD1A8D"/>
                </a:solidFill>
              </a:rPr>
              <a:t>2. Residents will receive new 12-month leases that the new property owner must renew every year.</a:t>
            </a:r>
          </a:p>
        </p:txBody>
      </p:sp>
      <p:sp>
        <p:nvSpPr>
          <p:cNvPr id="8" name="TextBox 7"/>
          <p:cNvSpPr txBox="1"/>
          <p:nvPr/>
        </p:nvSpPr>
        <p:spPr>
          <a:xfrm>
            <a:off x="6650182" y="2494747"/>
            <a:ext cx="5195454" cy="2062103"/>
          </a:xfrm>
          <a:prstGeom prst="rect">
            <a:avLst/>
          </a:prstGeom>
          <a:noFill/>
        </p:spPr>
        <p:txBody>
          <a:bodyPr wrap="square" rtlCol="0">
            <a:spAutoFit/>
          </a:bodyPr>
          <a:lstStyle/>
          <a:p>
            <a:pPr algn="ctr"/>
            <a:r>
              <a:rPr lang="en-US" sz="3200" b="1" dirty="0"/>
              <a:t>RESPONSIBILITY: </a:t>
            </a:r>
            <a:r>
              <a:rPr lang="en-US" sz="3200" b="1" dirty="0" smtClean="0"/>
              <a:t>Make sure any benefits that go towards rent are directed to new property manager</a:t>
            </a:r>
            <a:endParaRPr lang="en-US" sz="3200" b="1" dirty="0"/>
          </a:p>
        </p:txBody>
      </p:sp>
    </p:spTree>
    <p:extLst>
      <p:ext uri="{BB962C8B-B14F-4D97-AF65-F5344CB8AC3E}">
        <p14:creationId xmlns:p14="http://schemas.microsoft.com/office/powerpoint/2010/main" val="95229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05511"/>
            <a:ext cx="4682171" cy="2554545"/>
          </a:xfrm>
          <a:prstGeom prst="rect">
            <a:avLst/>
          </a:prstGeom>
          <a:noFill/>
        </p:spPr>
        <p:txBody>
          <a:bodyPr wrap="square" rtlCol="0">
            <a:spAutoFit/>
          </a:bodyPr>
          <a:lstStyle/>
          <a:p>
            <a:pPr algn="ctr"/>
            <a:r>
              <a:rPr lang="en-US" sz="3200" b="1" dirty="0">
                <a:solidFill>
                  <a:srgbClr val="BD1A8D"/>
                </a:solidFill>
              </a:rPr>
              <a:t>3. Rent will continue to be set at 30% of income, and residents will not need to pay a new security deposit.</a:t>
            </a:r>
          </a:p>
        </p:txBody>
      </p:sp>
    </p:spTree>
    <p:extLst>
      <p:ext uri="{BB962C8B-B14F-4D97-AF65-F5344CB8AC3E}">
        <p14:creationId xmlns:p14="http://schemas.microsoft.com/office/powerpoint/2010/main" val="261021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05511"/>
            <a:ext cx="4682171" cy="2554545"/>
          </a:xfrm>
          <a:prstGeom prst="rect">
            <a:avLst/>
          </a:prstGeom>
          <a:noFill/>
        </p:spPr>
        <p:txBody>
          <a:bodyPr wrap="square" rtlCol="0">
            <a:spAutoFit/>
          </a:bodyPr>
          <a:lstStyle/>
          <a:p>
            <a:pPr algn="ctr"/>
            <a:r>
              <a:rPr lang="en-US" sz="3200" b="1" dirty="0">
                <a:solidFill>
                  <a:srgbClr val="BD1A8D"/>
                </a:solidFill>
              </a:rPr>
              <a:t>3. Rent will continue to be set at 30% of income, and residents will not need to pay a new security deposit.</a:t>
            </a:r>
          </a:p>
        </p:txBody>
      </p:sp>
      <p:sp>
        <p:nvSpPr>
          <p:cNvPr id="8" name="TextBox 7"/>
          <p:cNvSpPr txBox="1"/>
          <p:nvPr/>
        </p:nvSpPr>
        <p:spPr>
          <a:xfrm>
            <a:off x="6650182" y="2494747"/>
            <a:ext cx="5195454" cy="3539430"/>
          </a:xfrm>
          <a:prstGeom prst="rect">
            <a:avLst/>
          </a:prstGeom>
          <a:noFill/>
        </p:spPr>
        <p:txBody>
          <a:bodyPr wrap="square" rtlCol="0">
            <a:spAutoFit/>
          </a:bodyPr>
          <a:lstStyle/>
          <a:p>
            <a:pPr algn="ctr"/>
            <a:r>
              <a:rPr lang="en-US" sz="3200" b="1" dirty="0"/>
              <a:t>RESPONSIBILITY: </a:t>
            </a:r>
            <a:r>
              <a:rPr lang="en-US" sz="3200" b="1" dirty="0" smtClean="0"/>
              <a:t>Pay rent to new property manager instead of NYCHA. Continue to </a:t>
            </a:r>
            <a:r>
              <a:rPr lang="en-US" sz="3200" b="1" dirty="0"/>
              <a:t>recertify annually with NYCHA and potentially also with the new property </a:t>
            </a:r>
            <a:r>
              <a:rPr lang="en-US" sz="3200" b="1" dirty="0" smtClean="0"/>
              <a:t>manager</a:t>
            </a:r>
            <a:endParaRPr lang="en-US" sz="3200" b="1" dirty="0"/>
          </a:p>
        </p:txBody>
      </p:sp>
    </p:spTree>
    <p:extLst>
      <p:ext uri="{BB962C8B-B14F-4D97-AF65-F5344CB8AC3E}">
        <p14:creationId xmlns:p14="http://schemas.microsoft.com/office/powerpoint/2010/main" val="279048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05511"/>
            <a:ext cx="4682171" cy="2246769"/>
          </a:xfrm>
          <a:prstGeom prst="rect">
            <a:avLst/>
          </a:prstGeom>
          <a:noFill/>
        </p:spPr>
        <p:txBody>
          <a:bodyPr wrap="square" rtlCol="0">
            <a:spAutoFit/>
          </a:bodyPr>
          <a:lstStyle/>
          <a:p>
            <a:pPr algn="ctr"/>
            <a:r>
              <a:rPr lang="en-US" sz="2800" b="1" dirty="0">
                <a:solidFill>
                  <a:srgbClr val="BD1A8D"/>
                </a:solidFill>
              </a:rPr>
              <a:t>4. Tenant Associations are called Resident Organizations (RO) under RAD. ROs will continue to be funded at up to $25 per unit. </a:t>
            </a:r>
          </a:p>
        </p:txBody>
      </p:sp>
    </p:spTree>
    <p:extLst>
      <p:ext uri="{BB962C8B-B14F-4D97-AF65-F5344CB8AC3E}">
        <p14:creationId xmlns:p14="http://schemas.microsoft.com/office/powerpoint/2010/main" val="315512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05511"/>
            <a:ext cx="4682171" cy="2246769"/>
          </a:xfrm>
          <a:prstGeom prst="rect">
            <a:avLst/>
          </a:prstGeom>
          <a:noFill/>
        </p:spPr>
        <p:txBody>
          <a:bodyPr wrap="square" rtlCol="0">
            <a:spAutoFit/>
          </a:bodyPr>
          <a:lstStyle/>
          <a:p>
            <a:pPr algn="ctr"/>
            <a:r>
              <a:rPr lang="en-US" sz="2800" b="1" dirty="0">
                <a:solidFill>
                  <a:srgbClr val="BD1A8D"/>
                </a:solidFill>
              </a:rPr>
              <a:t>4. Tenant Associations are called Resident Organizations (RO) under RAD. ROs will continue to be funded at up to $25 per unit. </a:t>
            </a:r>
          </a:p>
        </p:txBody>
      </p:sp>
      <p:sp>
        <p:nvSpPr>
          <p:cNvPr id="8" name="TextBox 7"/>
          <p:cNvSpPr txBox="1"/>
          <p:nvPr/>
        </p:nvSpPr>
        <p:spPr>
          <a:xfrm>
            <a:off x="6650182" y="2494747"/>
            <a:ext cx="5098473" cy="2554545"/>
          </a:xfrm>
          <a:prstGeom prst="rect">
            <a:avLst/>
          </a:prstGeom>
          <a:noFill/>
        </p:spPr>
        <p:txBody>
          <a:bodyPr wrap="square" rtlCol="0">
            <a:spAutoFit/>
          </a:bodyPr>
          <a:lstStyle/>
          <a:p>
            <a:pPr algn="ctr"/>
            <a:r>
              <a:rPr lang="en-US" sz="3200" b="1" dirty="0"/>
              <a:t>RESPONSIBILITY: </a:t>
            </a:r>
            <a:r>
              <a:rPr lang="en-US" sz="3200" b="1" dirty="0" smtClean="0"/>
              <a:t>Get involved in your resident association, and form a resident organization if one does not exist </a:t>
            </a:r>
            <a:endParaRPr lang="en-US" sz="3200" b="1" dirty="0"/>
          </a:p>
        </p:txBody>
      </p:sp>
    </p:spTree>
    <p:extLst>
      <p:ext uri="{BB962C8B-B14F-4D97-AF65-F5344CB8AC3E}">
        <p14:creationId xmlns:p14="http://schemas.microsoft.com/office/powerpoint/2010/main" val="96547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8" y="3044402"/>
            <a:ext cx="10528739" cy="3041858"/>
          </a:xfrm>
          <a:prstGeom prst="rect">
            <a:avLst/>
          </a:prstGeom>
        </p:spPr>
        <p:txBody>
          <a:bodyPr wrap="square">
            <a:spAutoFit/>
          </a:bodyPr>
          <a:lstStyle/>
          <a:p>
            <a:pPr>
              <a:lnSpc>
                <a:spcPts val="11500"/>
              </a:lnSpc>
            </a:pPr>
            <a:r>
              <a:rPr lang="en-US" sz="11500" b="1" dirty="0" smtClean="0">
                <a:solidFill>
                  <a:schemeClr val="bg1"/>
                </a:solidFill>
                <a:ea typeface="Galaxie Polaris Condensed Heavy" pitchFamily="50" charset="0"/>
                <a:cs typeface="Galaxie Polaris Condensed Heavy" pitchFamily="50" charset="0"/>
              </a:rPr>
              <a:t>NYC SPECIFIC RIGHTS</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30169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4697"/>
          <a:stretch/>
        </p:blipFill>
        <p:spPr>
          <a:xfrm>
            <a:off x="0" y="886690"/>
            <a:ext cx="12192000" cy="5971309"/>
          </a:xfrm>
          <a:prstGeom prst="rect">
            <a:avLst/>
          </a:prstGeom>
        </p:spPr>
      </p:pic>
      <p:sp>
        <p:nvSpPr>
          <p:cNvPr id="8" name="Rectangle 7"/>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a:t>
            </a:r>
            <a:r>
              <a:rPr lang="en-US" sz="1800" dirty="0" smtClean="0">
                <a:solidFill>
                  <a:schemeClr val="bg1"/>
                </a:solidFill>
                <a:latin typeface="+mn-lt"/>
                <a:ea typeface="Kozuka Gothic Pr6N H" panose="020B0800000000000000" pitchFamily="34" charset="-128"/>
              </a:rPr>
              <a:t>Know Your Rights</a:t>
            </a:r>
            <a:endParaRPr lang="en-US" sz="1800" dirty="0">
              <a:solidFill>
                <a:schemeClr val="bg1"/>
              </a:solidFill>
              <a:latin typeface="+mn-lt"/>
              <a:ea typeface="Kozuka Gothic Pr6N H" panose="020B0800000000000000" pitchFamily="34" charset="-128"/>
            </a:endParaRPr>
          </a:p>
          <a:p>
            <a:pPr algn="l">
              <a:lnSpc>
                <a:spcPct val="100000"/>
              </a:lnSpc>
            </a:pPr>
            <a:r>
              <a:rPr lang="en-US" sz="1800" b="1" dirty="0" smtClean="0">
                <a:solidFill>
                  <a:schemeClr val="bg1"/>
                </a:solidFill>
                <a:latin typeface="+mn-lt"/>
                <a:ea typeface="Kozuka Gothic Pr6N H" panose="020B0800000000000000" pitchFamily="34" charset="-128"/>
              </a:rPr>
              <a:t>NYC SPECIFIC RIGHTS</a:t>
            </a:r>
            <a:endParaRPr lang="en-US" sz="1800" b="1" dirty="0">
              <a:solidFill>
                <a:schemeClr val="bg1"/>
              </a:solidFill>
              <a:latin typeface="+mn-lt"/>
              <a:ea typeface="Kozuka Gothic Pr6N H" panose="020B0800000000000000" pitchFamily="34" charset="-128"/>
            </a:endParaRPr>
          </a:p>
        </p:txBody>
      </p:sp>
      <p:sp>
        <p:nvSpPr>
          <p:cNvPr id="6" name="Title 1"/>
          <p:cNvSpPr txBox="1">
            <a:spLocks/>
          </p:cNvSpPr>
          <p:nvPr/>
        </p:nvSpPr>
        <p:spPr>
          <a:xfrm>
            <a:off x="424842" y="4951994"/>
            <a:ext cx="4202576" cy="16981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sz="3600" b="1" dirty="0" smtClean="0">
                <a:solidFill>
                  <a:schemeClr val="bg1"/>
                </a:solidFill>
                <a:latin typeface="+mn-lt"/>
                <a:ea typeface="Kozuka Gothic Pr6N H" panose="020B0800000000000000" pitchFamily="34" charset="-128"/>
              </a:rPr>
              <a:t>NYC RAD Roundtable on Resident Rights and Protections</a:t>
            </a:r>
            <a:endParaRPr lang="en-US" sz="36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389065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a:t>
            </a:r>
            <a:r>
              <a:rPr lang="en-US" sz="1800" dirty="0" smtClean="0">
                <a:solidFill>
                  <a:schemeClr val="bg1"/>
                </a:solidFill>
                <a:latin typeface="+mn-lt"/>
                <a:ea typeface="Kozuka Gothic Pr6N H" panose="020B0800000000000000" pitchFamily="34" charset="-128"/>
              </a:rPr>
              <a:t>Know Your Rights</a:t>
            </a:r>
            <a:endParaRPr lang="en-US" sz="1800" dirty="0">
              <a:solidFill>
                <a:schemeClr val="bg1"/>
              </a:solidFill>
              <a:latin typeface="+mn-lt"/>
              <a:ea typeface="Kozuka Gothic Pr6N H" panose="020B0800000000000000" pitchFamily="34" charset="-128"/>
            </a:endParaRPr>
          </a:p>
          <a:p>
            <a:pPr algn="l">
              <a:lnSpc>
                <a:spcPct val="100000"/>
              </a:lnSpc>
            </a:pPr>
            <a:r>
              <a:rPr lang="en-US" sz="1800" b="1" dirty="0" smtClean="0">
                <a:solidFill>
                  <a:schemeClr val="bg1"/>
                </a:solidFill>
                <a:latin typeface="+mn-lt"/>
                <a:ea typeface="Kozuka Gothic Pr6N H" panose="020B0800000000000000" pitchFamily="34" charset="-128"/>
              </a:rPr>
              <a:t>NYC SPECIFIC RIGHTS</a:t>
            </a:r>
            <a:endParaRPr lang="en-US" sz="1800" b="1" dirty="0">
              <a:solidFill>
                <a:schemeClr val="bg1"/>
              </a:solidFill>
              <a:latin typeface="+mn-lt"/>
              <a:ea typeface="Kozuka Gothic Pr6N H" panose="020B0800000000000000"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011"/>
          <a:stretch/>
        </p:blipFill>
        <p:spPr>
          <a:xfrm>
            <a:off x="0" y="947056"/>
            <a:ext cx="12192000" cy="5910943"/>
          </a:xfrm>
          <a:prstGeom prst="rect">
            <a:avLst/>
          </a:prstGeom>
        </p:spPr>
      </p:pic>
      <p:sp>
        <p:nvSpPr>
          <p:cNvPr id="5" name="Title 1"/>
          <p:cNvSpPr txBox="1">
            <a:spLocks/>
          </p:cNvSpPr>
          <p:nvPr/>
        </p:nvSpPr>
        <p:spPr>
          <a:xfrm>
            <a:off x="220363" y="1133573"/>
            <a:ext cx="4268510" cy="19144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000"/>
              </a:lnSpc>
            </a:pPr>
            <a:r>
              <a:rPr lang="en-US" sz="2800" b="1" dirty="0" smtClean="0">
                <a:solidFill>
                  <a:schemeClr val="bg1"/>
                </a:solidFill>
                <a:latin typeface="+mn-lt"/>
                <a:ea typeface="Kozuka Gothic Pr6N H" panose="020B0800000000000000" pitchFamily="34" charset="-128"/>
              </a:rPr>
              <a:t>Guiding Principles help property managers operate in a way that will uphold resident rights</a:t>
            </a:r>
            <a:endParaRPr lang="en-US" sz="28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41000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9" y="2398067"/>
            <a:ext cx="9100458" cy="1887696"/>
          </a:xfrm>
          <a:prstGeom prst="rect">
            <a:avLst/>
          </a:prstGeom>
        </p:spPr>
        <p:txBody>
          <a:bodyPr wrap="square">
            <a:spAutoFit/>
          </a:bodyPr>
          <a:lstStyle/>
          <a:p>
            <a:pPr>
              <a:lnSpc>
                <a:spcPts val="7000"/>
              </a:lnSpc>
            </a:pPr>
            <a:r>
              <a:rPr lang="en-US" sz="6600" b="1" dirty="0" smtClean="0">
                <a:solidFill>
                  <a:schemeClr val="bg1"/>
                </a:solidFill>
                <a:ea typeface="Galaxie Polaris Condensed Heavy" pitchFamily="50" charset="0"/>
                <a:cs typeface="Galaxie Polaris Condensed Heavy" pitchFamily="50" charset="0"/>
              </a:rPr>
              <a:t>Prepare for RAD:</a:t>
            </a:r>
          </a:p>
          <a:p>
            <a:pPr>
              <a:lnSpc>
                <a:spcPts val="7000"/>
              </a:lnSpc>
            </a:pPr>
            <a:r>
              <a:rPr lang="en-US" sz="6600" b="1" dirty="0" smtClean="0">
                <a:solidFill>
                  <a:schemeClr val="bg1"/>
                </a:solidFill>
                <a:ea typeface="Galaxie Polaris Condensed Heavy" pitchFamily="50" charset="0"/>
                <a:cs typeface="Galaxie Polaris Condensed Heavy" pitchFamily="50" charset="0"/>
              </a:rPr>
              <a:t>Know Your Rights </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
        <p:nvSpPr>
          <p:cNvPr id="10" name="Rectangle 9"/>
          <p:cNvSpPr/>
          <p:nvPr/>
        </p:nvSpPr>
        <p:spPr>
          <a:xfrm>
            <a:off x="838199" y="4572000"/>
            <a:ext cx="8175172" cy="1384995"/>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chemeClr val="bg1"/>
                </a:solidFill>
                <a:ea typeface="Kozuka Gothic Pr6N H" panose="020B0800000000000000" pitchFamily="34" charset="-128"/>
              </a:rPr>
              <a:t>Common Concerns</a:t>
            </a:r>
          </a:p>
          <a:p>
            <a:pPr marL="457200" indent="-457200">
              <a:buFont typeface="Arial" panose="020B0604020202020204" pitchFamily="34" charset="0"/>
              <a:buChar char="•"/>
            </a:pPr>
            <a:r>
              <a:rPr lang="en-US" sz="2800" dirty="0" smtClean="0">
                <a:solidFill>
                  <a:schemeClr val="bg1"/>
                </a:solidFill>
                <a:ea typeface="Kozuka Gothic Pr6N H" panose="020B0800000000000000" pitchFamily="34" charset="-128"/>
              </a:rPr>
              <a:t>Rights with Responsibilities</a:t>
            </a:r>
          </a:p>
          <a:p>
            <a:pPr marL="457200" indent="-457200">
              <a:buFont typeface="Arial" panose="020B0604020202020204" pitchFamily="34" charset="0"/>
              <a:buChar char="•"/>
            </a:pPr>
            <a:r>
              <a:rPr lang="en-US" sz="2800" dirty="0" smtClean="0">
                <a:solidFill>
                  <a:schemeClr val="bg1"/>
                </a:solidFill>
                <a:ea typeface="Kozuka Gothic Pr6N H" panose="020B0800000000000000" pitchFamily="34" charset="-128"/>
              </a:rPr>
              <a:t>NYC Specific Rights</a:t>
            </a:r>
          </a:p>
        </p:txBody>
      </p:sp>
    </p:spTree>
    <p:extLst>
      <p:ext uri="{BB962C8B-B14F-4D97-AF65-F5344CB8AC3E}">
        <p14:creationId xmlns:p14="http://schemas.microsoft.com/office/powerpoint/2010/main" val="11045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
            <a:ext cx="12192000" cy="6827520"/>
          </a:xfrm>
          <a:prstGeom prst="rect">
            <a:avLst/>
          </a:prstGeom>
        </p:spPr>
      </p:pic>
      <p:sp>
        <p:nvSpPr>
          <p:cNvPr id="8" name="Rectangle 7"/>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a:t>
            </a:r>
            <a:r>
              <a:rPr lang="en-US" sz="1800" dirty="0" smtClean="0">
                <a:solidFill>
                  <a:schemeClr val="bg1"/>
                </a:solidFill>
                <a:latin typeface="+mn-lt"/>
                <a:ea typeface="Kozuka Gothic Pr6N H" panose="020B0800000000000000" pitchFamily="34" charset="-128"/>
              </a:rPr>
              <a:t>Know Your Rights</a:t>
            </a:r>
            <a:endParaRPr lang="en-US" sz="1800" dirty="0">
              <a:solidFill>
                <a:schemeClr val="bg1"/>
              </a:solidFill>
              <a:latin typeface="+mn-lt"/>
              <a:ea typeface="Kozuka Gothic Pr6N H" panose="020B0800000000000000" pitchFamily="34" charset="-128"/>
            </a:endParaRPr>
          </a:p>
          <a:p>
            <a:pPr algn="l">
              <a:lnSpc>
                <a:spcPct val="100000"/>
              </a:lnSpc>
            </a:pPr>
            <a:r>
              <a:rPr lang="en-US" sz="1800" b="1" dirty="0" smtClean="0">
                <a:solidFill>
                  <a:schemeClr val="bg1"/>
                </a:solidFill>
                <a:latin typeface="+mn-lt"/>
                <a:ea typeface="Kozuka Gothic Pr6N H" panose="020B0800000000000000" pitchFamily="34" charset="-128"/>
              </a:rPr>
              <a:t>NYC SPECIFIC RIGHTS</a:t>
            </a:r>
            <a:endParaRPr lang="en-US" sz="1800" b="1" dirty="0">
              <a:solidFill>
                <a:schemeClr val="bg1"/>
              </a:solidFill>
              <a:latin typeface="+mn-lt"/>
              <a:ea typeface="Kozuka Gothic Pr6N H" panose="020B0800000000000000" pitchFamily="34" charset="-128"/>
            </a:endParaRPr>
          </a:p>
        </p:txBody>
      </p:sp>
      <p:sp>
        <p:nvSpPr>
          <p:cNvPr id="6" name="Title 1"/>
          <p:cNvSpPr txBox="1">
            <a:spLocks/>
          </p:cNvSpPr>
          <p:nvPr/>
        </p:nvSpPr>
        <p:spPr>
          <a:xfrm>
            <a:off x="220363" y="5276082"/>
            <a:ext cx="4461164" cy="12078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000"/>
              </a:lnSpc>
            </a:pPr>
            <a:r>
              <a:rPr lang="en-US" sz="2800" b="1" dirty="0" smtClean="0">
                <a:solidFill>
                  <a:schemeClr val="bg1"/>
                </a:solidFill>
                <a:latin typeface="+mn-lt"/>
                <a:ea typeface="Kozuka Gothic Pr6N H" panose="020B0800000000000000" pitchFamily="34" charset="-128"/>
              </a:rPr>
              <a:t>Guiding Principles establish a role for NYCHA with ongoing oversight</a:t>
            </a:r>
            <a:endParaRPr lang="en-US" sz="28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420886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1327" b="18967"/>
          <a:stretch/>
        </p:blipFill>
        <p:spPr>
          <a:xfrm>
            <a:off x="0" y="819397"/>
            <a:ext cx="12192000" cy="6044541"/>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a:t>
            </a:r>
            <a:r>
              <a:rPr lang="en-US" sz="1800" dirty="0" smtClean="0">
                <a:solidFill>
                  <a:schemeClr val="bg1"/>
                </a:solidFill>
                <a:latin typeface="+mn-lt"/>
                <a:ea typeface="Kozuka Gothic Pr6N H" panose="020B0800000000000000" pitchFamily="34" charset="-128"/>
              </a:rPr>
              <a:t>Know Your Rights</a:t>
            </a:r>
            <a:endParaRPr lang="en-US" sz="1800" dirty="0">
              <a:solidFill>
                <a:schemeClr val="bg1"/>
              </a:solidFill>
              <a:latin typeface="+mn-lt"/>
              <a:ea typeface="Kozuka Gothic Pr6N H" panose="020B0800000000000000" pitchFamily="34" charset="-128"/>
            </a:endParaRPr>
          </a:p>
          <a:p>
            <a:pPr algn="l">
              <a:lnSpc>
                <a:spcPct val="100000"/>
              </a:lnSpc>
            </a:pPr>
            <a:r>
              <a:rPr lang="en-US" sz="1800" b="1" dirty="0" smtClean="0">
                <a:solidFill>
                  <a:schemeClr val="bg1"/>
                </a:solidFill>
                <a:latin typeface="+mn-lt"/>
                <a:ea typeface="Kozuka Gothic Pr6N H" panose="020B0800000000000000" pitchFamily="34" charset="-128"/>
              </a:rPr>
              <a:t>NYC SPECIFIC RIGHTS</a:t>
            </a:r>
            <a:endParaRPr lang="en-US" sz="1800" b="1" dirty="0">
              <a:solidFill>
                <a:schemeClr val="bg1"/>
              </a:solidFill>
              <a:latin typeface="+mn-lt"/>
              <a:ea typeface="Kozuka Gothic Pr6N H" panose="020B0800000000000000" pitchFamily="34" charset="-128"/>
            </a:endParaRPr>
          </a:p>
        </p:txBody>
      </p:sp>
      <p:sp>
        <p:nvSpPr>
          <p:cNvPr id="13" name="Title 1"/>
          <p:cNvSpPr txBox="1">
            <a:spLocks/>
          </p:cNvSpPr>
          <p:nvPr/>
        </p:nvSpPr>
        <p:spPr>
          <a:xfrm>
            <a:off x="220362" y="1155344"/>
            <a:ext cx="6358567" cy="89908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000"/>
              </a:lnSpc>
            </a:pPr>
            <a:r>
              <a:rPr lang="en-US" sz="2800" dirty="0" smtClean="0">
                <a:solidFill>
                  <a:schemeClr val="bg1"/>
                </a:solidFill>
                <a:latin typeface="+mn-lt"/>
                <a:ea typeface="Kozuka Gothic Pr6N H" panose="020B0800000000000000" pitchFamily="34" charset="-128"/>
              </a:rPr>
              <a:t>Enhanced rights &amp; protections:</a:t>
            </a:r>
          </a:p>
          <a:p>
            <a:pPr algn="l">
              <a:lnSpc>
                <a:spcPts val="3000"/>
              </a:lnSpc>
            </a:pPr>
            <a:r>
              <a:rPr lang="en-US" sz="2800" b="1" dirty="0" smtClean="0">
                <a:solidFill>
                  <a:schemeClr val="bg1"/>
                </a:solidFill>
                <a:latin typeface="+mn-lt"/>
                <a:ea typeface="Kozuka Gothic Pr6N H" panose="020B0800000000000000" pitchFamily="34" charset="-128"/>
              </a:rPr>
              <a:t>Resident Education</a:t>
            </a:r>
            <a:endParaRPr lang="en-US" sz="28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1725712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328" b="11624"/>
          <a:stretch/>
        </p:blipFill>
        <p:spPr>
          <a:xfrm>
            <a:off x="0" y="855023"/>
            <a:ext cx="12192000" cy="602079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a:t>
            </a:r>
            <a:r>
              <a:rPr lang="en-US" sz="1800" dirty="0" smtClean="0">
                <a:solidFill>
                  <a:schemeClr val="bg1"/>
                </a:solidFill>
                <a:latin typeface="+mn-lt"/>
                <a:ea typeface="Kozuka Gothic Pr6N H" panose="020B0800000000000000" pitchFamily="34" charset="-128"/>
              </a:rPr>
              <a:t>Know Your Rights</a:t>
            </a:r>
            <a:endParaRPr lang="en-US" sz="1800" dirty="0">
              <a:solidFill>
                <a:schemeClr val="bg1"/>
              </a:solidFill>
              <a:latin typeface="+mn-lt"/>
              <a:ea typeface="Kozuka Gothic Pr6N H" panose="020B0800000000000000" pitchFamily="34" charset="-128"/>
            </a:endParaRPr>
          </a:p>
          <a:p>
            <a:pPr algn="l">
              <a:lnSpc>
                <a:spcPct val="100000"/>
              </a:lnSpc>
            </a:pPr>
            <a:r>
              <a:rPr lang="en-US" sz="1800" b="1" dirty="0" smtClean="0">
                <a:solidFill>
                  <a:schemeClr val="bg1"/>
                </a:solidFill>
                <a:latin typeface="+mn-lt"/>
                <a:ea typeface="Kozuka Gothic Pr6N H" panose="020B0800000000000000" pitchFamily="34" charset="-128"/>
              </a:rPr>
              <a:t>NYC SPECIFIC RIGHTS</a:t>
            </a:r>
            <a:endParaRPr lang="en-US" sz="1800" b="1" dirty="0">
              <a:solidFill>
                <a:schemeClr val="bg1"/>
              </a:solidFill>
              <a:latin typeface="+mn-lt"/>
              <a:ea typeface="Kozuka Gothic Pr6N H" panose="020B0800000000000000" pitchFamily="34" charset="-128"/>
            </a:endParaRPr>
          </a:p>
        </p:txBody>
      </p:sp>
      <p:sp>
        <p:nvSpPr>
          <p:cNvPr id="7" name="Title 1"/>
          <p:cNvSpPr txBox="1">
            <a:spLocks/>
          </p:cNvSpPr>
          <p:nvPr/>
        </p:nvSpPr>
        <p:spPr>
          <a:xfrm>
            <a:off x="6658100" y="1179095"/>
            <a:ext cx="5248893" cy="18491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ts val="3000"/>
              </a:lnSpc>
            </a:pPr>
            <a:r>
              <a:rPr lang="en-US" sz="2800" dirty="0" smtClean="0">
                <a:solidFill>
                  <a:schemeClr val="bg1"/>
                </a:solidFill>
                <a:latin typeface="+mn-lt"/>
                <a:ea typeface="Kozuka Gothic Pr6N H" panose="020B0800000000000000" pitchFamily="34" charset="-128"/>
              </a:rPr>
              <a:t>Enhanced rights &amp; protections:</a:t>
            </a:r>
          </a:p>
          <a:p>
            <a:pPr algn="r">
              <a:lnSpc>
                <a:spcPts val="3000"/>
              </a:lnSpc>
            </a:pPr>
            <a:r>
              <a:rPr lang="en-US" sz="2800" b="1" dirty="0" smtClean="0">
                <a:solidFill>
                  <a:schemeClr val="bg1"/>
                </a:solidFill>
                <a:latin typeface="+mn-lt"/>
                <a:ea typeface="Kozuka Gothic Pr6N H" panose="020B0800000000000000" pitchFamily="34" charset="-128"/>
              </a:rPr>
              <a:t>Communication among ROs</a:t>
            </a:r>
          </a:p>
          <a:p>
            <a:pPr algn="r">
              <a:lnSpc>
                <a:spcPts val="3000"/>
              </a:lnSpc>
            </a:pPr>
            <a:r>
              <a:rPr lang="en-US" sz="2800" b="1" dirty="0" smtClean="0">
                <a:solidFill>
                  <a:schemeClr val="bg1"/>
                </a:solidFill>
                <a:latin typeface="+mn-lt"/>
                <a:ea typeface="Kozuka Gothic Pr6N H" panose="020B0800000000000000" pitchFamily="34" charset="-128"/>
              </a:rPr>
              <a:t> &amp; protections regarding temporary relocation</a:t>
            </a:r>
            <a:endParaRPr lang="en-US" sz="28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358361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9" y="2398067"/>
            <a:ext cx="9100458" cy="1887696"/>
          </a:xfrm>
          <a:prstGeom prst="rect">
            <a:avLst/>
          </a:prstGeom>
        </p:spPr>
        <p:txBody>
          <a:bodyPr wrap="square">
            <a:spAutoFit/>
          </a:bodyPr>
          <a:lstStyle/>
          <a:p>
            <a:pPr>
              <a:lnSpc>
                <a:spcPts val="7000"/>
              </a:lnSpc>
            </a:pPr>
            <a:r>
              <a:rPr lang="en-US" sz="6600" b="1" dirty="0" smtClean="0">
                <a:solidFill>
                  <a:schemeClr val="bg1"/>
                </a:solidFill>
                <a:ea typeface="Galaxie Polaris Condensed Heavy" pitchFamily="50" charset="0"/>
                <a:cs typeface="Galaxie Polaris Condensed Heavy" pitchFamily="50" charset="0"/>
              </a:rPr>
              <a:t>Prepare for RAD:</a:t>
            </a:r>
          </a:p>
          <a:p>
            <a:pPr>
              <a:lnSpc>
                <a:spcPts val="7000"/>
              </a:lnSpc>
            </a:pPr>
            <a:r>
              <a:rPr lang="en-US" sz="6600" b="1" dirty="0" smtClean="0">
                <a:solidFill>
                  <a:schemeClr val="bg1"/>
                </a:solidFill>
                <a:ea typeface="Galaxie Polaris Condensed Heavy" pitchFamily="50" charset="0"/>
                <a:cs typeface="Galaxie Polaris Condensed Heavy" pitchFamily="50" charset="0"/>
              </a:rPr>
              <a:t>Get Involved</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
        <p:nvSpPr>
          <p:cNvPr id="10" name="Rectangle 9"/>
          <p:cNvSpPr/>
          <p:nvPr/>
        </p:nvSpPr>
        <p:spPr>
          <a:xfrm>
            <a:off x="838199" y="4572000"/>
            <a:ext cx="8175172" cy="954107"/>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chemeClr val="bg1"/>
                </a:solidFill>
                <a:ea typeface="Kozuka Gothic Pr6N H" panose="020B0800000000000000" pitchFamily="34" charset="-128"/>
              </a:rPr>
              <a:t>Engagement</a:t>
            </a:r>
          </a:p>
          <a:p>
            <a:pPr marL="457200" indent="-457200">
              <a:buFont typeface="Arial" panose="020B0604020202020204" pitchFamily="34" charset="0"/>
              <a:buChar char="•"/>
            </a:pPr>
            <a:r>
              <a:rPr lang="en-US" sz="2800" dirty="0" smtClean="0">
                <a:solidFill>
                  <a:schemeClr val="bg1"/>
                </a:solidFill>
                <a:ea typeface="Kozuka Gothic Pr6N H" panose="020B0800000000000000" pitchFamily="34" charset="-128"/>
              </a:rPr>
              <a:t>Key Resident Issues</a:t>
            </a:r>
          </a:p>
        </p:txBody>
      </p:sp>
    </p:spTree>
    <p:extLst>
      <p:ext uri="{BB962C8B-B14F-4D97-AF65-F5344CB8AC3E}">
        <p14:creationId xmlns:p14="http://schemas.microsoft.com/office/powerpoint/2010/main" val="2198808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1630" y="4610155"/>
            <a:ext cx="10528739" cy="1587742"/>
          </a:xfrm>
          <a:prstGeom prst="rect">
            <a:avLst/>
          </a:prstGeom>
        </p:spPr>
        <p:txBody>
          <a:bodyPr wrap="square">
            <a:spAutoFit/>
          </a:bodyPr>
          <a:lstStyle/>
          <a:p>
            <a:pPr>
              <a:lnSpc>
                <a:spcPts val="11500"/>
              </a:lnSpc>
            </a:pPr>
            <a:r>
              <a:rPr lang="en-US" sz="11500" b="1" dirty="0" smtClean="0">
                <a:solidFill>
                  <a:schemeClr val="bg1"/>
                </a:solidFill>
                <a:ea typeface="Galaxie Polaris Condensed Heavy" pitchFamily="50" charset="0"/>
                <a:cs typeface="Galaxie Polaris Condensed Heavy" pitchFamily="50" charset="0"/>
              </a:rPr>
              <a:t>ENGAGEMENT</a:t>
            </a:r>
            <a:endParaRPr lang="en-US" sz="9600" b="1" dirty="0" smtClean="0">
              <a:solidFill>
                <a:schemeClr val="bg1"/>
              </a:solidFill>
              <a:ea typeface="Galaxie Polaris Condensed Heavy" pitchFamily="50" charset="0"/>
              <a:cs typeface="Galaxie Polaris Condensed Heavy" pitchFamily="50" charset="0"/>
            </a:endParaRP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59876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910" b="15625"/>
          <a:stretch/>
        </p:blipFill>
        <p:spPr>
          <a:xfrm>
            <a:off x="0" y="886690"/>
            <a:ext cx="12192000" cy="5971309"/>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smtClean="0">
                <a:solidFill>
                  <a:schemeClr val="bg1"/>
                </a:solidFill>
                <a:latin typeface="+mn-lt"/>
                <a:ea typeface="Kozuka Gothic Pr6N H" panose="020B0800000000000000" pitchFamily="34" charset="-128"/>
              </a:rPr>
              <a:t>Prepare for RAD: Get Involved</a:t>
            </a:r>
          </a:p>
          <a:p>
            <a:pPr algn="l">
              <a:lnSpc>
                <a:spcPct val="100000"/>
              </a:lnSpc>
            </a:pPr>
            <a:r>
              <a:rPr lang="en-US" sz="1800" b="1" dirty="0" smtClean="0">
                <a:solidFill>
                  <a:schemeClr val="bg1"/>
                </a:solidFill>
                <a:latin typeface="+mn-lt"/>
                <a:ea typeface="Kozuka Gothic Pr6N H" panose="020B0800000000000000" pitchFamily="34" charset="-128"/>
              </a:rPr>
              <a:t>ENGAGEMENT</a:t>
            </a:r>
            <a:endParaRPr lang="en-US" sz="1800" b="1" dirty="0">
              <a:solidFill>
                <a:schemeClr val="bg1"/>
              </a:solidFill>
              <a:latin typeface="+mn-lt"/>
              <a:ea typeface="Kozuka Gothic Pr6N H" panose="020B0800000000000000" pitchFamily="34" charset="-128"/>
            </a:endParaRPr>
          </a:p>
        </p:txBody>
      </p:sp>
      <p:sp>
        <p:nvSpPr>
          <p:cNvPr id="6" name="Title 1"/>
          <p:cNvSpPr txBox="1">
            <a:spLocks/>
          </p:cNvSpPr>
          <p:nvPr/>
        </p:nvSpPr>
        <p:spPr>
          <a:xfrm>
            <a:off x="424842" y="5297218"/>
            <a:ext cx="5437339" cy="136150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solidFill>
                  <a:schemeClr val="bg1"/>
                </a:solidFill>
                <a:latin typeface="+mn-lt"/>
                <a:ea typeface="Kozuka Gothic Pr6N H" panose="020B0800000000000000" pitchFamily="34" charset="-128"/>
              </a:rPr>
              <a:t>RESIDENT ENGAGEMENT PHASE 1</a:t>
            </a:r>
            <a:endParaRPr lang="en-US" sz="40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192452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080" b="15285"/>
          <a:stretch/>
        </p:blipFill>
        <p:spPr>
          <a:xfrm>
            <a:off x="0" y="900545"/>
            <a:ext cx="12192000" cy="5985164"/>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smtClean="0">
                <a:solidFill>
                  <a:schemeClr val="bg1"/>
                </a:solidFill>
                <a:latin typeface="+mn-lt"/>
                <a:ea typeface="Kozuka Gothic Pr6N H" panose="020B0800000000000000" pitchFamily="34" charset="-128"/>
              </a:rPr>
              <a:t>Prepare for RAD: Get Involved</a:t>
            </a:r>
          </a:p>
          <a:p>
            <a:pPr algn="l">
              <a:lnSpc>
                <a:spcPct val="100000"/>
              </a:lnSpc>
            </a:pPr>
            <a:r>
              <a:rPr lang="en-US" sz="1800" b="1" dirty="0" smtClean="0">
                <a:solidFill>
                  <a:schemeClr val="bg1"/>
                </a:solidFill>
                <a:latin typeface="+mn-lt"/>
                <a:ea typeface="Kozuka Gothic Pr6N H" panose="020B0800000000000000" pitchFamily="34" charset="-128"/>
              </a:rPr>
              <a:t>ENGAGEMENT</a:t>
            </a:r>
            <a:endParaRPr lang="en-US" sz="1800" b="1" dirty="0">
              <a:solidFill>
                <a:schemeClr val="bg1"/>
              </a:solidFill>
              <a:latin typeface="+mn-lt"/>
              <a:ea typeface="Kozuka Gothic Pr6N H" panose="020B0800000000000000" pitchFamily="34" charset="-128"/>
            </a:endParaRPr>
          </a:p>
        </p:txBody>
      </p:sp>
      <p:sp>
        <p:nvSpPr>
          <p:cNvPr id="6" name="Title 1"/>
          <p:cNvSpPr txBox="1">
            <a:spLocks/>
          </p:cNvSpPr>
          <p:nvPr/>
        </p:nvSpPr>
        <p:spPr>
          <a:xfrm>
            <a:off x="424842" y="1166849"/>
            <a:ext cx="5437339" cy="136150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solidFill>
                  <a:schemeClr val="bg1"/>
                </a:solidFill>
                <a:latin typeface="+mn-lt"/>
                <a:ea typeface="Kozuka Gothic Pr6N H" panose="020B0800000000000000" pitchFamily="34" charset="-128"/>
              </a:rPr>
              <a:t>RESIDENT ENGAGEMENT PHASE 2:</a:t>
            </a:r>
            <a:r>
              <a:rPr lang="en-US" sz="2800" dirty="0" smtClean="0">
                <a:solidFill>
                  <a:schemeClr val="bg1"/>
                </a:solidFill>
                <a:ea typeface="Kozuka Gothic Pr6N H" panose="020B0800000000000000" pitchFamily="34" charset="-128"/>
              </a:rPr>
              <a:t> </a:t>
            </a:r>
            <a:r>
              <a:rPr lang="en-US" sz="2800" dirty="0" smtClean="0">
                <a:solidFill>
                  <a:schemeClr val="bg1"/>
                </a:solidFill>
                <a:latin typeface="+mn-lt"/>
                <a:ea typeface="Kozuka Gothic Pr6N H" panose="020B0800000000000000" pitchFamily="34" charset="-128"/>
              </a:rPr>
              <a:t>1-2 years</a:t>
            </a:r>
            <a:endParaRPr lang="en-US" sz="2800" dirty="0">
              <a:solidFill>
                <a:schemeClr val="bg1"/>
              </a:solidFill>
              <a:latin typeface="+mn-lt"/>
              <a:ea typeface="Kozuka Gothic Pr6N H" panose="020B0800000000000000" pitchFamily="34" charset="-128"/>
            </a:endParaRPr>
          </a:p>
          <a:p>
            <a:pPr algn="l"/>
            <a:endParaRPr lang="en-US" sz="40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3172107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257" b="6895"/>
          <a:stretch/>
        </p:blipFill>
        <p:spPr>
          <a:xfrm>
            <a:off x="0" y="914399"/>
            <a:ext cx="12192000" cy="5929745"/>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smtClean="0">
                <a:solidFill>
                  <a:schemeClr val="bg1"/>
                </a:solidFill>
                <a:latin typeface="+mn-lt"/>
                <a:ea typeface="Kozuka Gothic Pr6N H" panose="020B0800000000000000" pitchFamily="34" charset="-128"/>
              </a:rPr>
              <a:t>Prepare for RAD: Get Involved</a:t>
            </a:r>
          </a:p>
          <a:p>
            <a:pPr algn="l">
              <a:lnSpc>
                <a:spcPct val="100000"/>
              </a:lnSpc>
            </a:pPr>
            <a:r>
              <a:rPr lang="en-US" sz="1800" b="1" dirty="0" smtClean="0">
                <a:solidFill>
                  <a:schemeClr val="bg1"/>
                </a:solidFill>
                <a:latin typeface="+mn-lt"/>
                <a:ea typeface="Kozuka Gothic Pr6N H" panose="020B0800000000000000" pitchFamily="34" charset="-128"/>
              </a:rPr>
              <a:t>ENGAGEMENT</a:t>
            </a:r>
            <a:endParaRPr lang="en-US" sz="1800" b="1" dirty="0">
              <a:solidFill>
                <a:schemeClr val="bg1"/>
              </a:solidFill>
              <a:latin typeface="+mn-lt"/>
              <a:ea typeface="Kozuka Gothic Pr6N H" panose="020B0800000000000000" pitchFamily="34" charset="-128"/>
            </a:endParaRPr>
          </a:p>
        </p:txBody>
      </p:sp>
      <p:sp>
        <p:nvSpPr>
          <p:cNvPr id="6" name="Title 1"/>
          <p:cNvSpPr txBox="1">
            <a:spLocks/>
          </p:cNvSpPr>
          <p:nvPr/>
        </p:nvSpPr>
        <p:spPr>
          <a:xfrm>
            <a:off x="424842" y="5482640"/>
            <a:ext cx="5437339" cy="136150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solidFill>
                  <a:schemeClr val="bg1"/>
                </a:solidFill>
                <a:latin typeface="+mn-lt"/>
                <a:ea typeface="Kozuka Gothic Pr6N H" panose="020B0800000000000000" pitchFamily="34" charset="-128"/>
              </a:rPr>
              <a:t>RENOVATION:</a:t>
            </a:r>
          </a:p>
          <a:p>
            <a:pPr algn="l"/>
            <a:r>
              <a:rPr lang="en-US" sz="2800" dirty="0" smtClean="0">
                <a:solidFill>
                  <a:schemeClr val="bg1"/>
                </a:solidFill>
                <a:latin typeface="+mn-lt"/>
                <a:ea typeface="Kozuka Gothic Pr6N H" panose="020B0800000000000000" pitchFamily="34" charset="-128"/>
              </a:rPr>
              <a:t>2 years or less</a:t>
            </a:r>
            <a:endParaRPr lang="en-US" sz="28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209119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8" y="3044402"/>
            <a:ext cx="10528739" cy="3041858"/>
          </a:xfrm>
          <a:prstGeom prst="rect">
            <a:avLst/>
          </a:prstGeom>
        </p:spPr>
        <p:txBody>
          <a:bodyPr wrap="square">
            <a:spAutoFit/>
          </a:bodyPr>
          <a:lstStyle/>
          <a:p>
            <a:pPr>
              <a:lnSpc>
                <a:spcPts val="11500"/>
              </a:lnSpc>
            </a:pPr>
            <a:r>
              <a:rPr lang="en-US" sz="11500" b="1" dirty="0" smtClean="0">
                <a:solidFill>
                  <a:schemeClr val="bg1"/>
                </a:solidFill>
                <a:ea typeface="Galaxie Polaris Condensed Heavy" pitchFamily="50" charset="0"/>
                <a:cs typeface="Galaxie Polaris Condensed Heavy" pitchFamily="50" charset="0"/>
              </a:rPr>
              <a:t>KEY RESIDENT ISSUES</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501802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842" y="1431800"/>
            <a:ext cx="4914901" cy="138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BD1A8D"/>
                </a:solidFill>
                <a:latin typeface="+mn-lt"/>
                <a:ea typeface="Kozuka Gothic Pr6N H" panose="020B0800000000000000" pitchFamily="34" charset="-128"/>
              </a:rPr>
              <a:t>SECTION 8 SUBSIDY &amp; NEW LEASES</a:t>
            </a:r>
            <a:endParaRPr lang="en-US" sz="4400" b="1" dirty="0">
              <a:solidFill>
                <a:srgbClr val="BD1A8D"/>
              </a:solidFill>
              <a:latin typeface="+mn-lt"/>
              <a:ea typeface="Kozuka Gothic Pr6N H" panose="020B0800000000000000" pitchFamily="34" charset="-128"/>
            </a:endParaRPr>
          </a:p>
        </p:txBody>
      </p:sp>
      <p:sp>
        <p:nvSpPr>
          <p:cNvPr id="5" name="Title 1"/>
          <p:cNvSpPr txBox="1">
            <a:spLocks/>
          </p:cNvSpPr>
          <p:nvPr/>
        </p:nvSpPr>
        <p:spPr>
          <a:xfrm>
            <a:off x="424843" y="2968668"/>
            <a:ext cx="5504902" cy="3638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b="1" dirty="0">
                <a:latin typeface="+mn-lt"/>
              </a:rPr>
              <a:t>The RAD conversion will end your public housing lease, and you will have a Section 8 subsidy agreement with NYCHA. </a:t>
            </a:r>
          </a:p>
          <a:p>
            <a:pPr algn="l">
              <a:lnSpc>
                <a:spcPct val="100000"/>
              </a:lnSpc>
            </a:pPr>
            <a:endParaRPr lang="en-US" sz="2400" b="1" dirty="0" smtClean="0">
              <a:latin typeface="+mn-lt"/>
            </a:endParaRPr>
          </a:p>
          <a:p>
            <a:pPr algn="l">
              <a:lnSpc>
                <a:spcPct val="100000"/>
              </a:lnSpc>
            </a:pPr>
            <a:r>
              <a:rPr lang="en-US" sz="2400" b="1" dirty="0" smtClean="0">
                <a:latin typeface="+mn-lt"/>
              </a:rPr>
              <a:t>Residents </a:t>
            </a:r>
            <a:r>
              <a:rPr lang="en-US" sz="2400" b="1" dirty="0">
                <a:latin typeface="+mn-lt"/>
              </a:rPr>
              <a:t>will receive new 12-month Section 8 leases that the new property owner is required to renew every year.</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Prepare for RAD: Get Involved</a:t>
            </a:r>
          </a:p>
          <a:p>
            <a:pPr algn="l">
              <a:lnSpc>
                <a:spcPct val="100000"/>
              </a:lnSpc>
            </a:pPr>
            <a:r>
              <a:rPr lang="en-US" sz="1800" b="1" dirty="0" smtClean="0">
                <a:solidFill>
                  <a:schemeClr val="bg1"/>
                </a:solidFill>
                <a:ea typeface="Kozuka Gothic Pr6N H" panose="020B0800000000000000" pitchFamily="34" charset="-128"/>
              </a:rPr>
              <a:t>KEY RESIDENT ISSUES</a:t>
            </a:r>
            <a:endParaRPr lang="en-US" sz="1800" b="1" dirty="0">
              <a:solidFill>
                <a:schemeClr val="bg1"/>
              </a:solidFill>
              <a:ea typeface="Kozuka Gothic Pr6N H" panose="020B08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05214"/>
            <a:ext cx="5741096" cy="5741096"/>
          </a:xfrm>
          <a:prstGeom prst="rect">
            <a:avLst/>
          </a:prstGeom>
        </p:spPr>
      </p:pic>
    </p:spTree>
    <p:extLst>
      <p:ext uri="{BB962C8B-B14F-4D97-AF65-F5344CB8AC3E}">
        <p14:creationId xmlns:p14="http://schemas.microsoft.com/office/powerpoint/2010/main" val="421660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8" y="3044402"/>
            <a:ext cx="10528739" cy="3041858"/>
          </a:xfrm>
          <a:prstGeom prst="rect">
            <a:avLst/>
          </a:prstGeom>
        </p:spPr>
        <p:txBody>
          <a:bodyPr wrap="square">
            <a:spAutoFit/>
          </a:bodyPr>
          <a:lstStyle/>
          <a:p>
            <a:pPr>
              <a:lnSpc>
                <a:spcPts val="11500"/>
              </a:lnSpc>
            </a:pPr>
            <a:r>
              <a:rPr lang="en-US" sz="11500" b="1" dirty="0" smtClean="0">
                <a:solidFill>
                  <a:schemeClr val="bg1"/>
                </a:solidFill>
                <a:ea typeface="Galaxie Polaris Condensed Heavy" pitchFamily="50" charset="0"/>
                <a:cs typeface="Galaxie Polaris Condensed Heavy" pitchFamily="50" charset="0"/>
              </a:rPr>
              <a:t>COMMON CONCERNS</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2271214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842" y="1431800"/>
            <a:ext cx="4914901" cy="138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BD1A8D"/>
                </a:solidFill>
                <a:latin typeface="+mn-lt"/>
                <a:ea typeface="Kozuka Gothic Pr6N H" panose="020B0800000000000000" pitchFamily="34" charset="-128"/>
              </a:rPr>
              <a:t>PHYSICAL NEEDS ASSESSMENT</a:t>
            </a:r>
            <a:endParaRPr lang="en-US" sz="4400" b="1" dirty="0">
              <a:solidFill>
                <a:srgbClr val="BD1A8D"/>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Prepare for RAD: Get Involved</a:t>
            </a:r>
          </a:p>
          <a:p>
            <a:pPr algn="l">
              <a:lnSpc>
                <a:spcPct val="100000"/>
              </a:lnSpc>
            </a:pPr>
            <a:r>
              <a:rPr lang="en-US" sz="1800" b="1" dirty="0" smtClean="0">
                <a:solidFill>
                  <a:schemeClr val="bg1"/>
                </a:solidFill>
                <a:ea typeface="Kozuka Gothic Pr6N H" panose="020B0800000000000000" pitchFamily="34" charset="-128"/>
              </a:rPr>
              <a:t>KEY RESIDENT ISSUES</a:t>
            </a:r>
            <a:endParaRPr lang="en-US" sz="1800" b="1" dirty="0">
              <a:solidFill>
                <a:schemeClr val="bg1"/>
              </a:solidFill>
              <a:ea typeface="Kozuka Gothic Pr6N H" panose="020B08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05214"/>
            <a:ext cx="5741096" cy="5741096"/>
          </a:xfrm>
          <a:prstGeom prst="rect">
            <a:avLst/>
          </a:prstGeom>
        </p:spPr>
      </p:pic>
      <p:sp>
        <p:nvSpPr>
          <p:cNvPr id="9" name="Title 1"/>
          <p:cNvSpPr txBox="1">
            <a:spLocks/>
          </p:cNvSpPr>
          <p:nvPr/>
        </p:nvSpPr>
        <p:spPr>
          <a:xfrm>
            <a:off x="424843" y="2968668"/>
            <a:ext cx="5504902" cy="3638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mn-lt"/>
              </a:rPr>
              <a:t>Once a development team is selected to renovate and manage the property, they will conduct a property assessment to determine what repairs will be done. </a:t>
            </a:r>
            <a:endParaRPr lang="en-US" sz="2400" b="1" dirty="0" smtClean="0">
              <a:latin typeface="+mn-lt"/>
            </a:endParaRPr>
          </a:p>
          <a:p>
            <a:pPr algn="l"/>
            <a:endParaRPr lang="en-US" sz="2400" b="1" dirty="0">
              <a:latin typeface="+mn-lt"/>
            </a:endParaRPr>
          </a:p>
          <a:p>
            <a:pPr algn="l"/>
            <a:r>
              <a:rPr lang="en-US" sz="2400" b="1" dirty="0" smtClean="0">
                <a:latin typeface="+mn-lt"/>
              </a:rPr>
              <a:t>From </a:t>
            </a:r>
            <a:r>
              <a:rPr lang="en-US" sz="2400" b="1" dirty="0">
                <a:latin typeface="+mn-lt"/>
              </a:rPr>
              <a:t>this, the development team will draw up a Final Scope of Work that details work to be done.</a:t>
            </a:r>
          </a:p>
        </p:txBody>
      </p:sp>
    </p:spTree>
    <p:extLst>
      <p:ext uri="{BB962C8B-B14F-4D97-AF65-F5344CB8AC3E}">
        <p14:creationId xmlns:p14="http://schemas.microsoft.com/office/powerpoint/2010/main" val="3113915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842" y="1431800"/>
            <a:ext cx="4914901" cy="138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BD1A8D"/>
                </a:solidFill>
                <a:latin typeface="+mn-lt"/>
                <a:ea typeface="Kozuka Gothic Pr6N H" panose="020B0800000000000000" pitchFamily="34" charset="-128"/>
              </a:rPr>
              <a:t>TEMPORARY RELOCATION</a:t>
            </a:r>
            <a:endParaRPr lang="en-US" sz="4400" b="1" dirty="0">
              <a:solidFill>
                <a:srgbClr val="BD1A8D"/>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Prepare for RAD: Get Involved</a:t>
            </a:r>
          </a:p>
          <a:p>
            <a:pPr algn="l">
              <a:lnSpc>
                <a:spcPct val="100000"/>
              </a:lnSpc>
            </a:pPr>
            <a:r>
              <a:rPr lang="en-US" sz="1800" b="1" dirty="0" smtClean="0">
                <a:solidFill>
                  <a:schemeClr val="bg1"/>
                </a:solidFill>
                <a:ea typeface="Kozuka Gothic Pr6N H" panose="020B0800000000000000" pitchFamily="34" charset="-128"/>
              </a:rPr>
              <a:t>KEY RESIDENT ISSUES</a:t>
            </a:r>
            <a:endParaRPr lang="en-US" sz="1800" b="1" dirty="0">
              <a:solidFill>
                <a:schemeClr val="bg1"/>
              </a:solidFill>
              <a:ea typeface="Kozuka Gothic Pr6N H" panose="020B08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05214"/>
            <a:ext cx="5741096" cy="5741096"/>
          </a:xfrm>
          <a:prstGeom prst="rect">
            <a:avLst/>
          </a:prstGeom>
        </p:spPr>
      </p:pic>
      <p:sp>
        <p:nvSpPr>
          <p:cNvPr id="7" name="Title 1"/>
          <p:cNvSpPr txBox="1">
            <a:spLocks/>
          </p:cNvSpPr>
          <p:nvPr/>
        </p:nvSpPr>
        <p:spPr>
          <a:xfrm>
            <a:off x="424843" y="2968668"/>
            <a:ext cx="5504902" cy="3638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mn-lt"/>
              </a:rPr>
              <a:t>NYCHA’s goal is for all RAD properties to be renovated with tenants in place, and minimize the impact of construction on daily life. However, in some cases, due to the extent of the renovation, temporary relocation may be necessary for health and safety reasons. </a:t>
            </a:r>
          </a:p>
        </p:txBody>
      </p:sp>
    </p:spTree>
    <p:extLst>
      <p:ext uri="{BB962C8B-B14F-4D97-AF65-F5344CB8AC3E}">
        <p14:creationId xmlns:p14="http://schemas.microsoft.com/office/powerpoint/2010/main" val="1750229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842" y="1431800"/>
            <a:ext cx="4914901" cy="138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BD1A8D"/>
                </a:solidFill>
                <a:latin typeface="+mn-lt"/>
                <a:ea typeface="Kozuka Gothic Pr6N H" panose="020B0800000000000000" pitchFamily="34" charset="-128"/>
              </a:rPr>
              <a:t>TRANSFERS AND CHOICE MOBILITY</a:t>
            </a:r>
            <a:endParaRPr lang="en-US" sz="4400" b="1" dirty="0">
              <a:solidFill>
                <a:srgbClr val="BD1A8D"/>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Prepare for RAD: Get Involved</a:t>
            </a:r>
          </a:p>
          <a:p>
            <a:pPr algn="l">
              <a:lnSpc>
                <a:spcPct val="100000"/>
              </a:lnSpc>
            </a:pPr>
            <a:r>
              <a:rPr lang="en-US" sz="1800" b="1" dirty="0" smtClean="0">
                <a:solidFill>
                  <a:schemeClr val="bg1"/>
                </a:solidFill>
                <a:ea typeface="Kozuka Gothic Pr6N H" panose="020B0800000000000000" pitchFamily="34" charset="-128"/>
              </a:rPr>
              <a:t>KEY RESIDENT ISSUES</a:t>
            </a:r>
            <a:endParaRPr lang="en-US" sz="1800" b="1" dirty="0">
              <a:solidFill>
                <a:schemeClr val="bg1"/>
              </a:solidFill>
              <a:ea typeface="Kozuka Gothic Pr6N H" panose="020B08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05214"/>
            <a:ext cx="5741096" cy="5741096"/>
          </a:xfrm>
          <a:prstGeom prst="rect">
            <a:avLst/>
          </a:prstGeom>
        </p:spPr>
      </p:pic>
      <p:sp>
        <p:nvSpPr>
          <p:cNvPr id="7" name="Title 1"/>
          <p:cNvSpPr txBox="1">
            <a:spLocks/>
          </p:cNvSpPr>
          <p:nvPr/>
        </p:nvSpPr>
        <p:spPr>
          <a:xfrm>
            <a:off x="424843" y="2968668"/>
            <a:ext cx="5504902" cy="3638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latin typeface="+mn-lt"/>
              </a:rPr>
              <a:t>After X date, residents at properties converting to RAD will no longer be able transfer to other NYCHA developments. </a:t>
            </a:r>
            <a:r>
              <a:rPr lang="en-US" sz="2800" b="1" dirty="0" smtClean="0">
                <a:latin typeface="+mn-lt"/>
              </a:rPr>
              <a:t>1 </a:t>
            </a:r>
            <a:r>
              <a:rPr lang="en-US" sz="2800" b="1" dirty="0">
                <a:latin typeface="+mn-lt"/>
              </a:rPr>
              <a:t>year after conversion, residents can apply for a Housing Choice Voucher to move elsewhere.</a:t>
            </a:r>
          </a:p>
        </p:txBody>
      </p:sp>
    </p:spTree>
    <p:extLst>
      <p:ext uri="{BB962C8B-B14F-4D97-AF65-F5344CB8AC3E}">
        <p14:creationId xmlns:p14="http://schemas.microsoft.com/office/powerpoint/2010/main" val="1927666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842" y="1431800"/>
            <a:ext cx="4914901" cy="89804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BD1A8D"/>
                </a:solidFill>
                <a:latin typeface="+mn-lt"/>
                <a:ea typeface="Kozuka Gothic Pr6N H" panose="020B0800000000000000" pitchFamily="34" charset="-128"/>
              </a:rPr>
              <a:t>GRIEVANCES</a:t>
            </a:r>
            <a:endParaRPr lang="en-US" sz="4400" b="1" dirty="0">
              <a:solidFill>
                <a:srgbClr val="BD1A8D"/>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Prepare for RAD: Get Involved</a:t>
            </a:r>
          </a:p>
          <a:p>
            <a:pPr algn="l">
              <a:lnSpc>
                <a:spcPct val="100000"/>
              </a:lnSpc>
            </a:pPr>
            <a:r>
              <a:rPr lang="en-US" sz="1800" b="1" dirty="0" smtClean="0">
                <a:solidFill>
                  <a:schemeClr val="bg1"/>
                </a:solidFill>
                <a:ea typeface="Kozuka Gothic Pr6N H" panose="020B0800000000000000" pitchFamily="34" charset="-128"/>
              </a:rPr>
              <a:t>KEY RESIDENT ISSUES</a:t>
            </a:r>
            <a:endParaRPr lang="en-US" sz="1800" b="1" dirty="0">
              <a:solidFill>
                <a:schemeClr val="bg1"/>
              </a:solidFill>
              <a:ea typeface="Kozuka Gothic Pr6N H" panose="020B08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05214"/>
            <a:ext cx="5741096" cy="5741096"/>
          </a:xfrm>
          <a:prstGeom prst="rect">
            <a:avLst/>
          </a:prstGeom>
        </p:spPr>
      </p:pic>
      <p:sp>
        <p:nvSpPr>
          <p:cNvPr id="7" name="Title 1"/>
          <p:cNvSpPr txBox="1">
            <a:spLocks/>
          </p:cNvSpPr>
          <p:nvPr/>
        </p:nvSpPr>
        <p:spPr>
          <a:xfrm>
            <a:off x="424843" y="2329842"/>
            <a:ext cx="5504902" cy="42776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mn-lt"/>
              </a:rPr>
              <a:t>After RAD conversion, depending on the issue at hand, some grievances will be processed by the new owner/manager and some by NYCHA.</a:t>
            </a:r>
          </a:p>
        </p:txBody>
      </p:sp>
    </p:spTree>
    <p:extLst>
      <p:ext uri="{BB962C8B-B14F-4D97-AF65-F5344CB8AC3E}">
        <p14:creationId xmlns:p14="http://schemas.microsoft.com/office/powerpoint/2010/main" val="1314328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842" y="1431800"/>
            <a:ext cx="4914901" cy="138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BD1A8D"/>
                </a:solidFill>
                <a:latin typeface="+mn-lt"/>
                <a:ea typeface="Kozuka Gothic Pr6N H" panose="020B0800000000000000" pitchFamily="34" charset="-128"/>
              </a:rPr>
              <a:t>TERMINATION OF SECTION 8 SUBSIDY</a:t>
            </a:r>
            <a:endParaRPr lang="en-US" sz="4400" b="1" dirty="0">
              <a:solidFill>
                <a:srgbClr val="BD1A8D"/>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Prepare for RAD: Get Involved</a:t>
            </a:r>
          </a:p>
          <a:p>
            <a:pPr algn="l">
              <a:lnSpc>
                <a:spcPct val="100000"/>
              </a:lnSpc>
            </a:pPr>
            <a:r>
              <a:rPr lang="en-US" sz="1800" b="1" dirty="0" smtClean="0">
                <a:solidFill>
                  <a:schemeClr val="bg1"/>
                </a:solidFill>
                <a:ea typeface="Kozuka Gothic Pr6N H" panose="020B0800000000000000" pitchFamily="34" charset="-128"/>
              </a:rPr>
              <a:t>KEY RESIDENT ISSUES</a:t>
            </a:r>
            <a:endParaRPr lang="en-US" sz="1800" b="1" dirty="0">
              <a:solidFill>
                <a:schemeClr val="bg1"/>
              </a:solidFill>
              <a:ea typeface="Kozuka Gothic Pr6N H" panose="020B08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05214"/>
            <a:ext cx="5741096" cy="5741096"/>
          </a:xfrm>
          <a:prstGeom prst="rect">
            <a:avLst/>
          </a:prstGeom>
        </p:spPr>
      </p:pic>
      <p:sp>
        <p:nvSpPr>
          <p:cNvPr id="9" name="Title 1"/>
          <p:cNvSpPr txBox="1">
            <a:spLocks/>
          </p:cNvSpPr>
          <p:nvPr/>
        </p:nvSpPr>
        <p:spPr>
          <a:xfrm>
            <a:off x="424843" y="2968668"/>
            <a:ext cx="5504902" cy="3638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latin typeface="+mn-lt"/>
              </a:rPr>
              <a:t>If your Section 8 rental assistance is terminated by NYCHA, the new owner/manager will no longer receive rental assistance for your apartment. You may therefore be at risk of eviction.</a:t>
            </a:r>
          </a:p>
        </p:txBody>
      </p:sp>
    </p:spTree>
    <p:extLst>
      <p:ext uri="{BB962C8B-B14F-4D97-AF65-F5344CB8AC3E}">
        <p14:creationId xmlns:p14="http://schemas.microsoft.com/office/powerpoint/2010/main" val="371112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838199" y="1282890"/>
            <a:ext cx="10447421" cy="469881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chemeClr val="bg1"/>
                </a:solidFill>
                <a:latin typeface="+mn-lt"/>
                <a:ea typeface="Kozuka Gothic Pr6N H" panose="020B0800000000000000" pitchFamily="34" charset="-128"/>
              </a:rPr>
              <a:t>While key resident rights will remain protected under RAD, residents should stay engaged throughout conversion to ensure a smooth process. Be on the look out for opportunities to meet with the development team to voice questions and concerns.</a:t>
            </a:r>
            <a:endParaRPr lang="en-US" sz="3600" b="1" dirty="0">
              <a:solidFill>
                <a:schemeClr val="bg1"/>
              </a:solidFill>
              <a:latin typeface="+mn-lt"/>
              <a:ea typeface="Kozuka Gothic Pr6N H" panose="020B0800000000000000" pitchFamily="34" charset="-128"/>
            </a:endParaRPr>
          </a:p>
          <a:p>
            <a:pPr algn="l"/>
            <a:endParaRPr lang="en-US" sz="4800" b="1" dirty="0">
              <a:solidFill>
                <a:schemeClr val="bg1"/>
              </a:solidFill>
              <a:latin typeface="+mn-lt"/>
              <a:ea typeface="Kozuka Gothic Pr6N H" panose="020B0800000000000000" pitchFamily="34" charset="-128"/>
            </a:endParaRPr>
          </a:p>
          <a:p>
            <a:pPr algn="l"/>
            <a:r>
              <a:rPr lang="en-US" sz="6600" b="1" dirty="0" smtClean="0">
                <a:solidFill>
                  <a:schemeClr val="bg1"/>
                </a:solidFill>
                <a:latin typeface="+mn-lt"/>
                <a:ea typeface="Kozuka Gothic Pr6N H" panose="020B0800000000000000" pitchFamily="34" charset="-128"/>
              </a:rPr>
              <a:t>NEXT UP: ORGANIZE</a:t>
            </a:r>
            <a:endParaRPr lang="en-US" sz="66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1029703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COMMON CONCERNS</a:t>
            </a:r>
            <a:endParaRPr lang="en-US" sz="18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255700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COMMON CONCERNS</a:t>
            </a:r>
            <a:endParaRPr lang="en-US" sz="1800" b="1" dirty="0">
              <a:solidFill>
                <a:schemeClr val="bg1"/>
              </a:solidFill>
              <a:latin typeface="+mn-lt"/>
              <a:ea typeface="Kozuka Gothic Pr6N H" panose="020B0800000000000000" pitchFamily="34" charset="-128"/>
            </a:endParaRPr>
          </a:p>
        </p:txBody>
      </p:sp>
      <p:sp>
        <p:nvSpPr>
          <p:cNvPr id="3" name="TextBox 2"/>
          <p:cNvSpPr txBox="1"/>
          <p:nvPr/>
        </p:nvSpPr>
        <p:spPr>
          <a:xfrm>
            <a:off x="2646885" y="4262025"/>
            <a:ext cx="2603987" cy="1815882"/>
          </a:xfrm>
          <a:prstGeom prst="rect">
            <a:avLst/>
          </a:prstGeom>
          <a:noFill/>
        </p:spPr>
        <p:txBody>
          <a:bodyPr wrap="square" rtlCol="0">
            <a:spAutoFit/>
          </a:bodyPr>
          <a:lstStyle/>
          <a:p>
            <a:pPr algn="ctr"/>
            <a:r>
              <a:rPr lang="en-US" sz="2800" b="1" dirty="0" smtClean="0">
                <a:solidFill>
                  <a:srgbClr val="BD1A8D"/>
                </a:solidFill>
              </a:rPr>
              <a:t>NYCHA will not sell land or buildings through RAD</a:t>
            </a:r>
            <a:endParaRPr lang="en-US" sz="2800" b="1" dirty="0">
              <a:solidFill>
                <a:srgbClr val="BD1A8D"/>
              </a:solidFill>
            </a:endParaRPr>
          </a:p>
        </p:txBody>
      </p:sp>
      <p:sp>
        <p:nvSpPr>
          <p:cNvPr id="6" name="TextBox 5"/>
          <p:cNvSpPr txBox="1"/>
          <p:nvPr/>
        </p:nvSpPr>
        <p:spPr>
          <a:xfrm>
            <a:off x="5478163" y="4262025"/>
            <a:ext cx="2793001" cy="1815882"/>
          </a:xfrm>
          <a:prstGeom prst="rect">
            <a:avLst/>
          </a:prstGeom>
          <a:noFill/>
        </p:spPr>
        <p:txBody>
          <a:bodyPr wrap="square" rtlCol="0">
            <a:spAutoFit/>
          </a:bodyPr>
          <a:lstStyle/>
          <a:p>
            <a:pPr algn="ctr"/>
            <a:r>
              <a:rPr lang="en-US" sz="2800" b="1" dirty="0" smtClean="0">
                <a:solidFill>
                  <a:srgbClr val="BD1A8D"/>
                </a:solidFill>
              </a:rPr>
              <a:t>NYCHA will be a partial owner in a private-public partnership</a:t>
            </a:r>
            <a:endParaRPr lang="en-US" sz="2800" b="1" dirty="0">
              <a:solidFill>
                <a:srgbClr val="BD1A8D"/>
              </a:solidFill>
            </a:endParaRPr>
          </a:p>
        </p:txBody>
      </p:sp>
      <p:sp>
        <p:nvSpPr>
          <p:cNvPr id="8" name="TextBox 7"/>
          <p:cNvSpPr txBox="1"/>
          <p:nvPr/>
        </p:nvSpPr>
        <p:spPr>
          <a:xfrm>
            <a:off x="8646569" y="4262025"/>
            <a:ext cx="2838849" cy="954107"/>
          </a:xfrm>
          <a:prstGeom prst="rect">
            <a:avLst/>
          </a:prstGeom>
          <a:noFill/>
        </p:spPr>
        <p:txBody>
          <a:bodyPr wrap="square" rtlCol="0">
            <a:spAutoFit/>
          </a:bodyPr>
          <a:lstStyle/>
          <a:p>
            <a:pPr algn="ctr"/>
            <a:r>
              <a:rPr lang="en-US" sz="2800" b="1" dirty="0" smtClean="0">
                <a:solidFill>
                  <a:srgbClr val="BD1A8D"/>
                </a:solidFill>
              </a:rPr>
              <a:t>Rent will be set at 30% of income</a:t>
            </a:r>
            <a:endParaRPr lang="en-US" sz="2800" b="1" dirty="0">
              <a:solidFill>
                <a:srgbClr val="BD1A8D"/>
              </a:solidFill>
            </a:endParaRPr>
          </a:p>
        </p:txBody>
      </p:sp>
    </p:spTree>
    <p:extLst>
      <p:ext uri="{BB962C8B-B14F-4D97-AF65-F5344CB8AC3E}">
        <p14:creationId xmlns:p14="http://schemas.microsoft.com/office/powerpoint/2010/main" val="241457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COMMON CONCERNS</a:t>
            </a:r>
            <a:endParaRPr lang="en-US" sz="1800" b="1"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57782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COMMON CONCERNS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2369793" y="4151185"/>
            <a:ext cx="3407552" cy="2246769"/>
          </a:xfrm>
          <a:prstGeom prst="rect">
            <a:avLst/>
          </a:prstGeom>
          <a:noFill/>
        </p:spPr>
        <p:txBody>
          <a:bodyPr wrap="square" rtlCol="0">
            <a:spAutoFit/>
          </a:bodyPr>
          <a:lstStyle/>
          <a:p>
            <a:pPr algn="ctr"/>
            <a:r>
              <a:rPr lang="en-US" sz="2800" b="1" dirty="0" smtClean="0">
                <a:solidFill>
                  <a:srgbClr val="BD1A8D"/>
                </a:solidFill>
              </a:rPr>
              <a:t>Existing residents will not be displaced, and will have the right to remain without rescreening</a:t>
            </a:r>
            <a:endParaRPr lang="en-US" sz="2800" b="1" dirty="0">
              <a:solidFill>
                <a:srgbClr val="BD1A8D"/>
              </a:solidFill>
            </a:endParaRPr>
          </a:p>
        </p:txBody>
      </p:sp>
      <p:sp>
        <p:nvSpPr>
          <p:cNvPr id="8" name="TextBox 7"/>
          <p:cNvSpPr txBox="1"/>
          <p:nvPr/>
        </p:nvSpPr>
        <p:spPr>
          <a:xfrm>
            <a:off x="6096000" y="4151185"/>
            <a:ext cx="4266534" cy="2246769"/>
          </a:xfrm>
          <a:prstGeom prst="rect">
            <a:avLst/>
          </a:prstGeom>
          <a:noFill/>
        </p:spPr>
        <p:txBody>
          <a:bodyPr wrap="square" rtlCol="0">
            <a:spAutoFit/>
          </a:bodyPr>
          <a:lstStyle/>
          <a:p>
            <a:pPr algn="ctr"/>
            <a:r>
              <a:rPr lang="en-US" sz="2800" b="1" dirty="0" smtClean="0">
                <a:solidFill>
                  <a:srgbClr val="BD1A8D"/>
                </a:solidFill>
              </a:rPr>
              <a:t>Under RAD, residents maintain all the same basic rights such as succession, affordability and the right to organize</a:t>
            </a:r>
            <a:endParaRPr lang="en-US" sz="2800" b="1" dirty="0">
              <a:solidFill>
                <a:srgbClr val="BD1A8D"/>
              </a:solidFill>
            </a:endParaRPr>
          </a:p>
        </p:txBody>
      </p:sp>
    </p:spTree>
    <p:extLst>
      <p:ext uri="{BB962C8B-B14F-4D97-AF65-F5344CB8AC3E}">
        <p14:creationId xmlns:p14="http://schemas.microsoft.com/office/powerpoint/2010/main" val="361530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BD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8" y="3044402"/>
            <a:ext cx="10528739" cy="2661562"/>
          </a:xfrm>
          <a:prstGeom prst="rect">
            <a:avLst/>
          </a:prstGeom>
        </p:spPr>
        <p:txBody>
          <a:bodyPr wrap="square">
            <a:spAutoFit/>
          </a:bodyPr>
          <a:lstStyle/>
          <a:p>
            <a:pPr>
              <a:lnSpc>
                <a:spcPts val="10000"/>
              </a:lnSpc>
            </a:pPr>
            <a:r>
              <a:rPr lang="en-US" sz="9600" b="1" dirty="0" smtClean="0">
                <a:solidFill>
                  <a:schemeClr val="bg1"/>
                </a:solidFill>
                <a:ea typeface="Galaxie Polaris Condensed Heavy" pitchFamily="50" charset="0"/>
                <a:cs typeface="Galaxie Polaris Condensed Heavy" pitchFamily="50" charset="0"/>
              </a:rPr>
              <a:t>RIGHTS WITH RESPONSIBILITIES</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a:t>
            </a:r>
            <a:r>
              <a:rPr lang="en-US" sz="2000" dirty="0" smtClean="0">
                <a:solidFill>
                  <a:schemeClr val="bg1"/>
                </a:solidFill>
                <a:latin typeface="+mn-lt"/>
                <a:ea typeface="Kozuka Gothic Pr6N H" panose="020B0800000000000000" pitchFamily="34" charset="-128"/>
              </a:rPr>
              <a:t>Curriculum Guide: Your roadmap for understanding RAD: Rental Assistance Demonstration</a:t>
            </a:r>
            <a:endParaRPr lang="en-US" sz="2000" dirty="0">
              <a:solidFill>
                <a:schemeClr val="bg1"/>
              </a:solidFill>
              <a:latin typeface="+mn-lt"/>
              <a:ea typeface="Kozuka Gothic Pr6N H" panose="020B0800000000000000" pitchFamily="34" charset="-128"/>
            </a:endParaRPr>
          </a:p>
        </p:txBody>
      </p:sp>
    </p:spTree>
    <p:extLst>
      <p:ext uri="{BB962C8B-B14F-4D97-AF65-F5344CB8AC3E}">
        <p14:creationId xmlns:p14="http://schemas.microsoft.com/office/powerpoint/2010/main" val="2158735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199"/>
            <a:ext cx="12192001"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Prepare for RAD: Know Your Rights</a:t>
            </a:r>
          </a:p>
          <a:p>
            <a:pPr algn="l">
              <a:lnSpc>
                <a:spcPct val="100000"/>
              </a:lnSpc>
            </a:pPr>
            <a:r>
              <a:rPr lang="en-US" sz="1800" b="1" dirty="0" smtClean="0">
                <a:solidFill>
                  <a:schemeClr val="bg1"/>
                </a:solidFill>
                <a:latin typeface="+mn-lt"/>
                <a:ea typeface="Kozuka Gothic Pr6N H" panose="020B0800000000000000" pitchFamily="34" charset="-128"/>
              </a:rPr>
              <a:t>RIGHTS WITH RESPONSIBILITIES</a:t>
            </a:r>
            <a:endParaRPr lang="en-US" sz="1800" b="1" dirty="0">
              <a:solidFill>
                <a:schemeClr val="bg1"/>
              </a:solidFill>
              <a:latin typeface="+mn-lt"/>
              <a:ea typeface="Kozuka Gothic Pr6N H" panose="020B0800000000000000" pitchFamily="34" charset="-128"/>
            </a:endParaRPr>
          </a:p>
        </p:txBody>
      </p:sp>
      <p:sp>
        <p:nvSpPr>
          <p:cNvPr id="6" name="TextBox 5"/>
          <p:cNvSpPr txBox="1"/>
          <p:nvPr/>
        </p:nvSpPr>
        <p:spPr>
          <a:xfrm>
            <a:off x="1150592" y="2447076"/>
            <a:ext cx="4682171" cy="2308324"/>
          </a:xfrm>
          <a:prstGeom prst="rect">
            <a:avLst/>
          </a:prstGeom>
          <a:noFill/>
        </p:spPr>
        <p:txBody>
          <a:bodyPr wrap="square" rtlCol="0">
            <a:spAutoFit/>
          </a:bodyPr>
          <a:lstStyle/>
          <a:p>
            <a:pPr algn="ctr"/>
            <a:r>
              <a:rPr lang="en-US" sz="4800" b="1" dirty="0">
                <a:solidFill>
                  <a:srgbClr val="BD1A8D"/>
                </a:solidFill>
              </a:rPr>
              <a:t>1. Residents have the right to remain.</a:t>
            </a:r>
          </a:p>
        </p:txBody>
      </p:sp>
    </p:spTree>
    <p:extLst>
      <p:ext uri="{BB962C8B-B14F-4D97-AF65-F5344CB8AC3E}">
        <p14:creationId xmlns:p14="http://schemas.microsoft.com/office/powerpoint/2010/main" val="267428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EBD8371B51940A8428301B0272716" ma:contentTypeVersion="12" ma:contentTypeDescription="Create a new document." ma:contentTypeScope="" ma:versionID="6f38a1b1888b6b8a6838a3ecda071b21">
  <xsd:schema xmlns:xsd="http://www.w3.org/2001/XMLSchema" xmlns:xs="http://www.w3.org/2001/XMLSchema" xmlns:p="http://schemas.microsoft.com/office/2006/metadata/properties" xmlns:ns2="0aa289aa-365b-4c30-a597-99a7473afce7" xmlns:ns3="8f7d09e4-63ad-459b-8de7-3cafc4055e83" targetNamespace="http://schemas.microsoft.com/office/2006/metadata/properties" ma:root="true" ma:fieldsID="b89d7e3a7edc6c612a5625af676ccfde" ns2:_="" ns3:_="">
    <xsd:import namespace="0aa289aa-365b-4c30-a597-99a7473afce7"/>
    <xsd:import namespace="8f7d09e4-63ad-459b-8de7-3cafc4055e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289aa-365b-4c30-a597-99a7473af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7d09e4-63ad-459b-8de7-3cafc4055e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41104F-633A-490F-AC86-1A5072F172AF}"/>
</file>

<file path=customXml/itemProps2.xml><?xml version="1.0" encoding="utf-8"?>
<ds:datastoreItem xmlns:ds="http://schemas.openxmlformats.org/officeDocument/2006/customXml" ds:itemID="{5AA8B843-1B5F-46C8-B5AC-53A03B2085C4}"/>
</file>

<file path=customXml/itemProps3.xml><?xml version="1.0" encoding="utf-8"?>
<ds:datastoreItem xmlns:ds="http://schemas.openxmlformats.org/officeDocument/2006/customXml" ds:itemID="{C44D2026-E1CE-4326-A830-DF22179F9E00}"/>
</file>

<file path=docProps/app.xml><?xml version="1.0" encoding="utf-8"?>
<Properties xmlns="http://schemas.openxmlformats.org/officeDocument/2006/extended-properties" xmlns:vt="http://schemas.openxmlformats.org/officeDocument/2006/docPropsVTypes">
  <Template>Office Theme</Template>
  <TotalTime>2678</TotalTime>
  <Words>1535</Words>
  <Application>Microsoft Office PowerPoint</Application>
  <PresentationFormat>Widescreen</PresentationFormat>
  <Paragraphs>192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Kozuka Gothic Pr6N H</vt:lpstr>
      <vt:lpstr>Arial</vt:lpstr>
      <vt:lpstr>Calibri</vt:lpstr>
      <vt:lpstr>Calibri Light</vt:lpstr>
      <vt:lpstr>Galaxie Polaris Condensed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HESTER STREET COLLABORATIVE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Pelavin</dc:creator>
  <cp:lastModifiedBy>Anna Pelavin</cp:lastModifiedBy>
  <cp:revision>117</cp:revision>
  <cp:lastPrinted>2017-09-22T15:27:30Z</cp:lastPrinted>
  <dcterms:created xsi:type="dcterms:W3CDTF">2017-07-26T17:24:47Z</dcterms:created>
  <dcterms:modified xsi:type="dcterms:W3CDTF">2018-01-22T16:21:36Z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0x01010061CEBD8371B51940A8428301B0272716</vt:lpwstr>
  </property>
</Properties>
</file>