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2"/>
  </p:notesMasterIdLst>
  <p:sldIdLst>
    <p:sldId id="272" r:id="rId5"/>
    <p:sldId id="273" r:id="rId6"/>
    <p:sldId id="527" r:id="rId7"/>
    <p:sldId id="534" r:id="rId8"/>
    <p:sldId id="413" r:id="rId9"/>
    <p:sldId id="428" r:id="rId10"/>
    <p:sldId id="362" r:id="rId11"/>
    <p:sldId id="363" r:id="rId12"/>
    <p:sldId id="528" r:id="rId13"/>
    <p:sldId id="529" r:id="rId14"/>
    <p:sldId id="382" r:id="rId15"/>
    <p:sldId id="530" r:id="rId16"/>
    <p:sldId id="370" r:id="rId17"/>
    <p:sldId id="371" r:id="rId18"/>
    <p:sldId id="531" r:id="rId19"/>
    <p:sldId id="496" r:id="rId20"/>
    <p:sldId id="403" r:id="rId21"/>
    <p:sldId id="372" r:id="rId22"/>
    <p:sldId id="475" r:id="rId23"/>
    <p:sldId id="519" r:id="rId24"/>
    <p:sldId id="523" r:id="rId25"/>
    <p:sldId id="526" r:id="rId26"/>
    <p:sldId id="476" r:id="rId27"/>
    <p:sldId id="500" r:id="rId28"/>
    <p:sldId id="373" r:id="rId29"/>
    <p:sldId id="533" r:id="rId30"/>
    <p:sldId id="532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Mota" initials="MM" lastIdx="12" clrIdx="0">
    <p:extLst>
      <p:ext uri="{19B8F6BF-5375-455C-9EA6-DF929625EA0E}">
        <p15:presenceInfo xmlns:p15="http://schemas.microsoft.com/office/powerpoint/2012/main" userId="Monica Mo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D350E-0D11-4F1E-94ED-E47A4BF82565}" v="3" dt="2020-12-09T19:34:44.454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03" autoAdjust="0"/>
    <p:restoredTop sz="95170" autoAdjust="0"/>
  </p:normalViewPr>
  <p:slideViewPr>
    <p:cSldViewPr snapToGrid="0">
      <p:cViewPr varScale="1">
        <p:scale>
          <a:sx n="122" d="100"/>
          <a:sy n="122" d="100"/>
        </p:scale>
        <p:origin x="2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ndergast, Caila" userId="b5cff44c-b5a0-45f8-9b0d-8832efd158de" providerId="ADAL" clId="{BDFD350E-0D11-4F1E-94ED-E47A4BF82565}"/>
    <pc:docChg chg="custSel modSld modMainMaster">
      <pc:chgData name="Prendergast, Caila" userId="b5cff44c-b5a0-45f8-9b0d-8832efd158de" providerId="ADAL" clId="{BDFD350E-0D11-4F1E-94ED-E47A4BF82565}" dt="2020-12-09T19:34:44.454" v="110" actId="1076"/>
      <pc:docMkLst>
        <pc:docMk/>
      </pc:docMkLst>
      <pc:sldChg chg="modSp">
        <pc:chgData name="Prendergast, Caila" userId="b5cff44c-b5a0-45f8-9b0d-8832efd158de" providerId="ADAL" clId="{BDFD350E-0D11-4F1E-94ED-E47A4BF82565}" dt="2020-12-09T19:12:12.877" v="11" actId="20577"/>
        <pc:sldMkLst>
          <pc:docMk/>
          <pc:sldMk cId="2316341224" sldId="370"/>
        </pc:sldMkLst>
        <pc:spChg chg="mod">
          <ac:chgData name="Prendergast, Caila" userId="b5cff44c-b5a0-45f8-9b0d-8832efd158de" providerId="ADAL" clId="{BDFD350E-0D11-4F1E-94ED-E47A4BF82565}" dt="2020-12-09T19:12:12.877" v="11" actId="20577"/>
          <ac:spMkLst>
            <pc:docMk/>
            <pc:sldMk cId="2316341224" sldId="370"/>
            <ac:spMk id="9" creationId="{DC3C51B1-8073-47B1-AE84-625520FBB157}"/>
          </ac:spMkLst>
        </pc:spChg>
      </pc:sldChg>
      <pc:sldChg chg="modSp">
        <pc:chgData name="Prendergast, Caila" userId="b5cff44c-b5a0-45f8-9b0d-8832efd158de" providerId="ADAL" clId="{BDFD350E-0D11-4F1E-94ED-E47A4BF82565}" dt="2020-12-09T19:13:06.103" v="66" actId="20577"/>
        <pc:sldMkLst>
          <pc:docMk/>
          <pc:sldMk cId="696453480" sldId="403"/>
        </pc:sldMkLst>
        <pc:spChg chg="mod">
          <ac:chgData name="Prendergast, Caila" userId="b5cff44c-b5a0-45f8-9b0d-8832efd158de" providerId="ADAL" clId="{BDFD350E-0D11-4F1E-94ED-E47A4BF82565}" dt="2020-12-09T19:12:55.755" v="55" actId="20577"/>
          <ac:spMkLst>
            <pc:docMk/>
            <pc:sldMk cId="696453480" sldId="403"/>
            <ac:spMk id="2" creationId="{C65F83FF-B07F-48D1-ABA8-9289F3B56178}"/>
          </ac:spMkLst>
        </pc:spChg>
        <pc:spChg chg="mod">
          <ac:chgData name="Prendergast, Caila" userId="b5cff44c-b5a0-45f8-9b0d-8832efd158de" providerId="ADAL" clId="{BDFD350E-0D11-4F1E-94ED-E47A4BF82565}" dt="2020-12-09T19:13:06.103" v="66" actId="20577"/>
          <ac:spMkLst>
            <pc:docMk/>
            <pc:sldMk cId="696453480" sldId="403"/>
            <ac:spMk id="7" creationId="{E386CB54-3C1D-487E-A884-D3B9D7CD0C5D}"/>
          </ac:spMkLst>
        </pc:spChg>
      </pc:sldChg>
      <pc:sldChg chg="modSp">
        <pc:chgData name="Prendergast, Caila" userId="b5cff44c-b5a0-45f8-9b0d-8832efd158de" providerId="ADAL" clId="{BDFD350E-0D11-4F1E-94ED-E47A4BF82565}" dt="2020-12-09T19:13:36.046" v="67"/>
        <pc:sldMkLst>
          <pc:docMk/>
          <pc:sldMk cId="671033776" sldId="475"/>
        </pc:sldMkLst>
        <pc:spChg chg="mod">
          <ac:chgData name="Prendergast, Caila" userId="b5cff44c-b5a0-45f8-9b0d-8832efd158de" providerId="ADAL" clId="{BDFD350E-0D11-4F1E-94ED-E47A4BF82565}" dt="2020-12-09T19:13:36.046" v="67"/>
          <ac:spMkLst>
            <pc:docMk/>
            <pc:sldMk cId="671033776" sldId="475"/>
            <ac:spMk id="8" creationId="{9836525D-A918-46C0-9C30-ECAB42158194}"/>
          </ac:spMkLst>
        </pc:spChg>
      </pc:sldChg>
      <pc:sldChg chg="modSp">
        <pc:chgData name="Prendergast, Caila" userId="b5cff44c-b5a0-45f8-9b0d-8832efd158de" providerId="ADAL" clId="{BDFD350E-0D11-4F1E-94ED-E47A4BF82565}" dt="2020-12-09T19:12:44.198" v="44" actId="20577"/>
        <pc:sldMkLst>
          <pc:docMk/>
          <pc:sldMk cId="933427242" sldId="496"/>
        </pc:sldMkLst>
        <pc:spChg chg="mod">
          <ac:chgData name="Prendergast, Caila" userId="b5cff44c-b5a0-45f8-9b0d-8832efd158de" providerId="ADAL" clId="{BDFD350E-0D11-4F1E-94ED-E47A4BF82565}" dt="2020-12-09T19:12:44.198" v="44" actId="20577"/>
          <ac:spMkLst>
            <pc:docMk/>
            <pc:sldMk cId="933427242" sldId="496"/>
            <ac:spMk id="7" creationId="{2F2A5573-72A0-418A-9A6B-1F513D3C7256}"/>
          </ac:spMkLst>
        </pc:spChg>
      </pc:sldChg>
      <pc:sldChg chg="modSp">
        <pc:chgData name="Prendergast, Caila" userId="b5cff44c-b5a0-45f8-9b0d-8832efd158de" providerId="ADAL" clId="{BDFD350E-0D11-4F1E-94ED-E47A4BF82565}" dt="2020-12-09T19:15:21.717" v="104" actId="20577"/>
        <pc:sldMkLst>
          <pc:docMk/>
          <pc:sldMk cId="1853236582" sldId="500"/>
        </pc:sldMkLst>
        <pc:spChg chg="mod">
          <ac:chgData name="Prendergast, Caila" userId="b5cff44c-b5a0-45f8-9b0d-8832efd158de" providerId="ADAL" clId="{BDFD350E-0D11-4F1E-94ED-E47A4BF82565}" dt="2020-12-09T19:15:21.717" v="104" actId="20577"/>
          <ac:spMkLst>
            <pc:docMk/>
            <pc:sldMk cId="1853236582" sldId="500"/>
            <ac:spMk id="3" creationId="{B780551D-C2B2-45F5-BE28-936E7692AE3E}"/>
          </ac:spMkLst>
        </pc:spChg>
      </pc:sldChg>
      <pc:sldChg chg="modSp">
        <pc:chgData name="Prendergast, Caila" userId="b5cff44c-b5a0-45f8-9b0d-8832efd158de" providerId="ADAL" clId="{BDFD350E-0D11-4F1E-94ED-E47A4BF82565}" dt="2020-12-09T19:11:54.470" v="9" actId="20577"/>
        <pc:sldMkLst>
          <pc:docMk/>
          <pc:sldMk cId="1036220667" sldId="528"/>
        </pc:sldMkLst>
        <pc:spChg chg="mod">
          <ac:chgData name="Prendergast, Caila" userId="b5cff44c-b5a0-45f8-9b0d-8832efd158de" providerId="ADAL" clId="{BDFD350E-0D11-4F1E-94ED-E47A4BF82565}" dt="2020-12-09T19:11:54.470" v="9" actId="20577"/>
          <ac:spMkLst>
            <pc:docMk/>
            <pc:sldMk cId="1036220667" sldId="528"/>
            <ac:spMk id="3" creationId="{CF966635-800C-49D2-B1C1-4CAAF9975D08}"/>
          </ac:spMkLst>
        </pc:spChg>
      </pc:sldChg>
      <pc:sldChg chg="modSp">
        <pc:chgData name="Prendergast, Caila" userId="b5cff44c-b5a0-45f8-9b0d-8832efd158de" providerId="ADAL" clId="{BDFD350E-0D11-4F1E-94ED-E47A4BF82565}" dt="2020-12-09T19:12:04.768" v="10" actId="20577"/>
        <pc:sldMkLst>
          <pc:docMk/>
          <pc:sldMk cId="2746750164" sldId="530"/>
        </pc:sldMkLst>
        <pc:graphicFrameChg chg="modGraphic">
          <ac:chgData name="Prendergast, Caila" userId="b5cff44c-b5a0-45f8-9b0d-8832efd158de" providerId="ADAL" clId="{BDFD350E-0D11-4F1E-94ED-E47A4BF82565}" dt="2020-12-09T19:12:04.768" v="10" actId="20577"/>
          <ac:graphicFrameMkLst>
            <pc:docMk/>
            <pc:sldMk cId="2746750164" sldId="530"/>
            <ac:graphicFrameMk id="6" creationId="{460E2F39-3996-4DDF-935B-9B6D9642A7F9}"/>
          </ac:graphicFrameMkLst>
        </pc:graphicFrameChg>
      </pc:sldChg>
      <pc:sldChg chg="modSp">
        <pc:chgData name="Prendergast, Caila" userId="b5cff44c-b5a0-45f8-9b0d-8832efd158de" providerId="ADAL" clId="{BDFD350E-0D11-4F1E-94ED-E47A4BF82565}" dt="2020-12-09T19:12:29.442" v="33" actId="20577"/>
        <pc:sldMkLst>
          <pc:docMk/>
          <pc:sldMk cId="1791510191" sldId="531"/>
        </pc:sldMkLst>
        <pc:spChg chg="mod">
          <ac:chgData name="Prendergast, Caila" userId="b5cff44c-b5a0-45f8-9b0d-8832efd158de" providerId="ADAL" clId="{BDFD350E-0D11-4F1E-94ED-E47A4BF82565}" dt="2020-12-09T19:12:21.858" v="23" actId="20577"/>
          <ac:spMkLst>
            <pc:docMk/>
            <pc:sldMk cId="1791510191" sldId="531"/>
            <ac:spMk id="2" creationId="{7C7373CB-2A26-4604-8507-03D63BEF120B}"/>
          </ac:spMkLst>
        </pc:spChg>
        <pc:spChg chg="mod">
          <ac:chgData name="Prendergast, Caila" userId="b5cff44c-b5a0-45f8-9b0d-8832efd158de" providerId="ADAL" clId="{BDFD350E-0D11-4F1E-94ED-E47A4BF82565}" dt="2020-12-09T19:12:29.442" v="33" actId="20577"/>
          <ac:spMkLst>
            <pc:docMk/>
            <pc:sldMk cId="1791510191" sldId="531"/>
            <ac:spMk id="4" creationId="{9FA2BF8F-35F6-46F0-9DB3-3CF9E999D265}"/>
          </ac:spMkLst>
        </pc:spChg>
      </pc:sldChg>
      <pc:sldMasterChg chg="modSldLayout">
        <pc:chgData name="Prendergast, Caila" userId="b5cff44c-b5a0-45f8-9b0d-8832efd158de" providerId="ADAL" clId="{BDFD350E-0D11-4F1E-94ED-E47A4BF82565}" dt="2020-12-09T19:34:44.454" v="110" actId="1076"/>
        <pc:sldMasterMkLst>
          <pc:docMk/>
          <pc:sldMasterMk cId="94285284" sldId="2147483684"/>
        </pc:sldMasterMkLst>
        <pc:sldLayoutChg chg="addSp delSp modSp">
          <pc:chgData name="Prendergast, Caila" userId="b5cff44c-b5a0-45f8-9b0d-8832efd158de" providerId="ADAL" clId="{BDFD350E-0D11-4F1E-94ED-E47A4BF82565}" dt="2020-12-09T19:34:44.454" v="110" actId="1076"/>
          <pc:sldLayoutMkLst>
            <pc:docMk/>
            <pc:sldMasterMk cId="94285284" sldId="2147483684"/>
            <pc:sldLayoutMk cId="2519624969" sldId="2147483693"/>
          </pc:sldLayoutMkLst>
          <pc:spChg chg="del">
            <ac:chgData name="Prendergast, Caila" userId="b5cff44c-b5a0-45f8-9b0d-8832efd158de" providerId="ADAL" clId="{BDFD350E-0D11-4F1E-94ED-E47A4BF82565}" dt="2020-12-09T19:34:34.133" v="107" actId="478"/>
            <ac:spMkLst>
              <pc:docMk/>
              <pc:sldMasterMk cId="94285284" sldId="2147483684"/>
              <pc:sldLayoutMk cId="2519624969" sldId="2147483693"/>
              <ac:spMk id="5" creationId="{00000000-0000-0000-0000-000000000000}"/>
            </ac:spMkLst>
          </pc:spChg>
          <pc:spChg chg="del">
            <ac:chgData name="Prendergast, Caila" userId="b5cff44c-b5a0-45f8-9b0d-8832efd158de" providerId="ADAL" clId="{BDFD350E-0D11-4F1E-94ED-E47A4BF82565}" dt="2020-12-09T19:34:33.397" v="106" actId="478"/>
            <ac:spMkLst>
              <pc:docMk/>
              <pc:sldMasterMk cId="94285284" sldId="2147483684"/>
              <pc:sldLayoutMk cId="2519624969" sldId="2147483693"/>
              <ac:spMk id="6" creationId="{00000000-0000-0000-0000-000000000000}"/>
            </ac:spMkLst>
          </pc:spChg>
          <pc:spChg chg="del">
            <ac:chgData name="Prendergast, Caila" userId="b5cff44c-b5a0-45f8-9b0d-8832efd158de" providerId="ADAL" clId="{BDFD350E-0D11-4F1E-94ED-E47A4BF82565}" dt="2020-12-09T19:34:32.297" v="105" actId="478"/>
            <ac:spMkLst>
              <pc:docMk/>
              <pc:sldMasterMk cId="94285284" sldId="2147483684"/>
              <pc:sldLayoutMk cId="2519624969" sldId="2147483693"/>
              <ac:spMk id="10" creationId="{00000000-0000-0000-0000-000000000000}"/>
            </ac:spMkLst>
          </pc:spChg>
          <pc:spChg chg="del">
            <ac:chgData name="Prendergast, Caila" userId="b5cff44c-b5a0-45f8-9b0d-8832efd158de" providerId="ADAL" clId="{BDFD350E-0D11-4F1E-94ED-E47A4BF82565}" dt="2020-12-09T19:34:35.343" v="108" actId="478"/>
            <ac:spMkLst>
              <pc:docMk/>
              <pc:sldMasterMk cId="94285284" sldId="2147483684"/>
              <pc:sldLayoutMk cId="2519624969" sldId="2147483693"/>
              <ac:spMk id="11" creationId="{00000000-0000-0000-0000-000000000000}"/>
            </ac:spMkLst>
          </pc:spChg>
          <pc:picChg chg="add mod">
            <ac:chgData name="Prendergast, Caila" userId="b5cff44c-b5a0-45f8-9b0d-8832efd158de" providerId="ADAL" clId="{BDFD350E-0D11-4F1E-94ED-E47A4BF82565}" dt="2020-12-09T19:34:44.454" v="110" actId="1076"/>
            <ac:picMkLst>
              <pc:docMk/>
              <pc:sldMasterMk cId="94285284" sldId="2147483684"/>
              <pc:sldLayoutMk cId="2519624969" sldId="2147483693"/>
              <ac:picMk id="13" creationId="{F751DE30-3C7E-4EAF-B891-A2E2113F8E62}"/>
            </ac:picMkLst>
          </pc:picChg>
          <pc:picChg chg="add mod">
            <ac:chgData name="Prendergast, Caila" userId="b5cff44c-b5a0-45f8-9b0d-8832efd158de" providerId="ADAL" clId="{BDFD350E-0D11-4F1E-94ED-E47A4BF82565}" dt="2020-12-09T19:34:44.454" v="110" actId="1076"/>
            <ac:picMkLst>
              <pc:docMk/>
              <pc:sldMasterMk cId="94285284" sldId="2147483684"/>
              <pc:sldLayoutMk cId="2519624969" sldId="2147483693"/>
              <ac:picMk id="14" creationId="{7DE88416-2524-457A-A828-B550108D7894}"/>
            </ac:picMkLst>
          </pc:picChg>
          <pc:picChg chg="add mod">
            <ac:chgData name="Prendergast, Caila" userId="b5cff44c-b5a0-45f8-9b0d-8832efd158de" providerId="ADAL" clId="{BDFD350E-0D11-4F1E-94ED-E47A4BF82565}" dt="2020-12-09T19:34:44.454" v="110" actId="1076"/>
            <ac:picMkLst>
              <pc:docMk/>
              <pc:sldMasterMk cId="94285284" sldId="2147483684"/>
              <pc:sldLayoutMk cId="2519624969" sldId="2147483693"/>
              <ac:picMk id="15" creationId="{4AE974AD-E4B6-45E2-9F3C-63978C26E249}"/>
            </ac:picMkLst>
          </pc:picChg>
          <pc:picChg chg="add mod">
            <ac:chgData name="Prendergast, Caila" userId="b5cff44c-b5a0-45f8-9b0d-8832efd158de" providerId="ADAL" clId="{BDFD350E-0D11-4F1E-94ED-E47A4BF82565}" dt="2020-12-09T19:34:44.454" v="110" actId="1076"/>
            <ac:picMkLst>
              <pc:docMk/>
              <pc:sldMasterMk cId="94285284" sldId="2147483684"/>
              <pc:sldLayoutMk cId="2519624969" sldId="2147483693"/>
              <ac:picMk id="16" creationId="{A25995F9-18C4-402C-B9ED-B261962C3EC7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i="0" dirty="0" err="1">
                <a:latin typeface="Trebuchet MS" panose="020B0703020202090204" pitchFamily="34" charset="0"/>
              </a:rPr>
              <a:t>Requisito</a:t>
            </a:r>
            <a:r>
              <a:rPr lang="en-US" b="0" i="0" dirty="0">
                <a:latin typeface="Trebuchet MS" panose="020B0703020202090204" pitchFamily="34" charset="0"/>
              </a:rPr>
              <a:t> de </a:t>
            </a:r>
            <a:r>
              <a:rPr lang="en-US" b="0" i="0" dirty="0" err="1">
                <a:latin typeface="Trebuchet MS" panose="020B0703020202090204" pitchFamily="34" charset="0"/>
              </a:rPr>
              <a:t>beneficio</a:t>
            </a:r>
            <a:r>
              <a:rPr lang="en-US" b="0" i="0" dirty="0">
                <a:latin typeface="Trebuchet MS" panose="020B0703020202090204" pitchFamily="34" charset="0"/>
              </a:rPr>
              <a:t> general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Requisito de beneficio general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87-4F24-8435-80AA46D0FD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87-4F24-8435-80AA46D0FD76}"/>
              </c:ext>
            </c:extLst>
          </c:dPt>
          <c:cat>
            <c:strRef>
              <c:f>Sheet1!$A$2:$A$3</c:f>
              <c:strCache>
                <c:ptCount val="2"/>
                <c:pt idx="0">
                  <c:v>70% ingresos bajos o moderados </c:v>
                </c:pt>
                <c:pt idx="1">
                  <c:v>30% otros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87-4F24-8435-80AA46D0F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1/26/21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71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45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Activity Delivery Cost (cost to undertake the project, staff time, advertisement </a:t>
            </a:r>
          </a:p>
          <a:p>
            <a:pPr marL="0" indent="0">
              <a:buNone/>
            </a:pPr>
            <a:r>
              <a:rPr lang="en-US" sz="1200" dirty="0"/>
              <a:t>Administrative Cost</a:t>
            </a:r>
          </a:p>
          <a:p>
            <a:pPr marL="0" indent="0">
              <a:buNone/>
            </a:pPr>
            <a:r>
              <a:rPr lang="en-US" sz="1200" dirty="0"/>
              <a:t>	general staff time (based upon budget approval)</a:t>
            </a:r>
          </a:p>
          <a:p>
            <a:endParaRPr lang="en-US" dirty="0"/>
          </a:p>
          <a:p>
            <a:endParaRPr lang="en-US" dirty="0"/>
          </a:p>
          <a:p>
            <a:pPr marL="38100" indent="0">
              <a:buFont typeface="Wingdings 2"/>
              <a:buNone/>
            </a:pPr>
            <a:r>
              <a:rPr lang="en-US" sz="1200" dirty="0"/>
              <a:t>Are the activities eligible for funding?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Is it tied to the disaster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Included in the Action Plan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Does it meet a National Objective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Does the activity adequately address an established unmet need in the community? 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Has the prospective subrecipient identified all the major tasks that will be involved in carrying out the activity? 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 Are there any stumbling blocks to halt implementation?</a:t>
            </a:r>
          </a:p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7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>
              <a:spcBef>
                <a:spcPct val="0"/>
              </a:spcBef>
              <a:spcAft>
                <a:spcPts val="600"/>
              </a:spcAft>
            </a:pPr>
            <a:r>
              <a:rPr lang="en-PR" dirty="0"/>
              <a:t>Same regulation as cdbg program.</a:t>
            </a:r>
          </a:p>
          <a:p>
            <a:pPr lvl="1" rtl="0">
              <a:spcBef>
                <a:spcPct val="0"/>
              </a:spcBef>
              <a:spcAft>
                <a:spcPts val="600"/>
              </a:spcAft>
            </a:pPr>
            <a:r>
              <a:rPr lang="en-PR" dirty="0"/>
              <a:t> </a:t>
            </a:r>
            <a:r>
              <a:rPr lang="es-ES" sz="20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Public</a:t>
            </a:r>
            <a:r>
              <a:rPr lang="es-ES" sz="20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</a:t>
            </a:r>
            <a:r>
              <a:rPr lang="es-ES" sz="20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Law</a:t>
            </a: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</a:t>
            </a:r>
            <a:r>
              <a:rPr lang="es-ES" sz="20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115-56</a:t>
            </a: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= $1.507 mil millones</a:t>
            </a:r>
          </a:p>
          <a:p>
            <a:pPr lvl="1" rtl="0">
              <a:spcBef>
                <a:spcPct val="0"/>
              </a:spcBef>
              <a:spcAft>
                <a:spcPts val="600"/>
              </a:spcAft>
            </a:pPr>
            <a:r>
              <a:rPr lang="es-ES" sz="20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Public</a:t>
            </a: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</a:t>
            </a:r>
            <a:r>
              <a:rPr lang="es-ES" sz="20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Law</a:t>
            </a: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115-123 = $8.22 mil millones/87.3 mil millones</a:t>
            </a:r>
          </a:p>
          <a:p>
            <a:pPr lvl="1" rtl="0">
              <a:spcBef>
                <a:spcPct val="0"/>
              </a:spcBef>
              <a:spcAft>
                <a:spcPts val="600"/>
              </a:spcAft>
            </a:pPr>
            <a:endParaRPr lang="es-ES" sz="20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</a:endParaRPr>
          </a:p>
          <a:p>
            <a:endParaRPr lang="en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>
                <a:effectLst/>
              </a:rPr>
              <a:t>4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70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rtl="0"/>
            <a:r>
              <a:rPr lang="es-ES" sz="1800" b="0" i="0" u="none" strike="noStrike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Dennis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893B0CF2-7F87-4E02-A248-870047730F99}" type="slidenum">
              <a:rPr lang="en-US" smtClean="0">
                <a:effectLst/>
              </a:rPr>
              <a:t>5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2728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6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Activity Delivery Cost (cost to undertake the project, staff time, advertisement </a:t>
            </a:r>
          </a:p>
          <a:p>
            <a:pPr marL="0" indent="0">
              <a:buNone/>
            </a:pPr>
            <a:r>
              <a:rPr lang="en-US" sz="1200" dirty="0"/>
              <a:t>Administrative Cost</a:t>
            </a:r>
          </a:p>
          <a:p>
            <a:pPr marL="0" indent="0">
              <a:buNone/>
            </a:pPr>
            <a:r>
              <a:rPr lang="en-US" sz="1200" dirty="0"/>
              <a:t>	general staff time (based upon budget approval)</a:t>
            </a:r>
          </a:p>
          <a:p>
            <a:endParaRPr lang="en-US" dirty="0"/>
          </a:p>
          <a:p>
            <a:endParaRPr lang="en-US" dirty="0"/>
          </a:p>
          <a:p>
            <a:pPr marL="38100" indent="0">
              <a:buFont typeface="Wingdings 2"/>
              <a:buNone/>
            </a:pPr>
            <a:r>
              <a:rPr lang="en-US" sz="1200" dirty="0"/>
              <a:t>Are the activities eligible for funding?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Is it tied to the disaster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Included in the Action Plan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Does it meet a National Objective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Does the activity adequately address an established unmet need in the community? 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Has the prospective subrecipient identified all the major tasks that will be involved in carrying out the activity? </a:t>
            </a:r>
          </a:p>
          <a:p>
            <a:pPr marL="38100" indent="0">
              <a:buFont typeface="Wingdings 2"/>
              <a:buNone/>
            </a:pPr>
            <a:r>
              <a:rPr lang="en-US" sz="1200" dirty="0"/>
              <a:t> Are there any stumbling blocks to halt implementation?</a:t>
            </a:r>
          </a:p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3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59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15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66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1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2287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2287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19" indent="0" algn="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12/10/2020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0BA7D1-28FA-4621-869F-9CA166F40C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542" y="5205621"/>
            <a:ext cx="1493150" cy="9351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6AD0CB-98ED-4F17-A1DC-BBAD6DB5AB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8170" y="5436476"/>
            <a:ext cx="1564485" cy="635897"/>
          </a:xfrm>
          <a:prstGeom prst="rect">
            <a:avLst/>
          </a:prstGeom>
        </p:spPr>
      </p:pic>
      <p:pic>
        <p:nvPicPr>
          <p:cNvPr id="14" name="Picture 2" descr="https://enterprisecommunity.sharepoint.com/mktg/PublishingImages/ENTERPRISE-301U-R.jpg?ctag=190114">
            <a:extLst>
              <a:ext uri="{FF2B5EF4-FFF2-40B4-BE49-F238E27FC236}">
                <a16:creationId xmlns:a16="http://schemas.microsoft.com/office/drawing/2014/main" id="{57F4433C-5A2A-4C2F-BCCE-83B460A863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4865" y="5582526"/>
            <a:ext cx="1804475" cy="4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0B4E43B-666B-4155-ABBA-154808C4845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3485" y="5230418"/>
            <a:ext cx="940074" cy="9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9174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5959475"/>
            <a:ext cx="762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19F92F-9131-457D-92C5-B3FE916AE3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604" y="5959475"/>
            <a:ext cx="1493150" cy="935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4E8C63-EF3A-4718-A230-0158BE54D4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2950" y="6109118"/>
            <a:ext cx="1564485" cy="635897"/>
          </a:xfrm>
          <a:prstGeom prst="rect">
            <a:avLst/>
          </a:prstGeom>
        </p:spPr>
      </p:pic>
      <p:pic>
        <p:nvPicPr>
          <p:cNvPr id="1026" name="Picture 2" descr="https://enterprisecommunity.sharepoint.com/mktg/PublishingImages/ENTERPRISE-301U-R.jpg?ctag=190114">
            <a:extLst>
              <a:ext uri="{FF2B5EF4-FFF2-40B4-BE49-F238E27FC236}">
                <a16:creationId xmlns:a16="http://schemas.microsoft.com/office/drawing/2014/main" id="{7E20FD9E-174C-4105-A2DC-033354F311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093" y="6236652"/>
            <a:ext cx="1804475" cy="4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A2D99F5-2A6C-4EBD-AD0C-FBE19F1FBD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1507" y="5903851"/>
            <a:ext cx="940074" cy="9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6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1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4"/>
            <a:ext cx="6096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51DE30-3C7E-4EAF-B891-A2E2113F8E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6036" y="5786294"/>
            <a:ext cx="1493150" cy="9351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E88416-2524-457A-A828-B550108D78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3664" y="6017149"/>
            <a:ext cx="1564485" cy="635897"/>
          </a:xfrm>
          <a:prstGeom prst="rect">
            <a:avLst/>
          </a:prstGeom>
        </p:spPr>
      </p:pic>
      <p:pic>
        <p:nvPicPr>
          <p:cNvPr id="15" name="Picture 2" descr="https://enterprisecommunity.sharepoint.com/mktg/PublishingImages/ENTERPRISE-301U-R.jpg?ctag=190114">
            <a:extLst>
              <a:ext uri="{FF2B5EF4-FFF2-40B4-BE49-F238E27FC236}">
                <a16:creationId xmlns:a16="http://schemas.microsoft.com/office/drawing/2014/main" id="{4AE974AD-E4B6-45E2-9F3C-63978C26E2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0359" y="6163199"/>
            <a:ext cx="1804475" cy="4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A25995F9-18C4-402C-B9ED-B261962C3E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8979" y="5811091"/>
            <a:ext cx="940074" cy="9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1/26/21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46882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5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43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exchange.info/programs/cdbg-dr/" TargetMode="External"/><Relationship Id="rId2" Type="http://schemas.openxmlformats.org/officeDocument/2006/relationships/hyperlink" Target="http://www.cdbg-dr.pr.gov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fr.gov/cgi-bin/text-idx?tpl=/ecfrbrowse/Title24/24cfr570_main_02.tp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6956" y="2679895"/>
            <a:ext cx="7851648" cy="1828800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s-ES" b="0" dirty="0">
                <a:latin typeface="Trebuchet MS" panose="020B0703020202090204" pitchFamily="34" charset="0"/>
              </a:rPr>
              <a:t>Mejores Prácticas en la Implementación de los programas de CDBG-DR en Puerto Rico</a:t>
            </a:r>
            <a:endParaRPr lang="en-US" b="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0645"/>
            <a:ext cx="8229600" cy="405965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. Otras relaciones incluyen:</a:t>
            </a:r>
          </a:p>
          <a:p>
            <a:pPr lvl="1">
              <a:spcAft>
                <a:spcPts val="600"/>
              </a:spcAft>
            </a:pP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Desarrollador</a:t>
            </a:r>
          </a:p>
          <a:p>
            <a:pPr lvl="2"/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Recibe fondos para el desarrollo de viviendas asequibles </a:t>
            </a:r>
          </a:p>
          <a:p>
            <a:pPr lvl="2"/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El desarrollador puede ser del sector privado o sin fines de lucro</a:t>
            </a:r>
          </a:p>
          <a:p>
            <a:pPr lvl="2"/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Por lo general se organiza y/o se forma para una tarea o propósito singular (p. ej. proyectos para alquiler o para compra de vivienda) </a:t>
            </a:r>
          </a:p>
          <a:p>
            <a:pPr lvl="2"/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No tiene que ser un desarrollador del sector privado o lucrativo; puede ser una organización sin fines de lucro</a:t>
            </a:r>
          </a:p>
          <a:p>
            <a:pPr lvl="1">
              <a:spcAft>
                <a:spcPts val="600"/>
              </a:spcAft>
            </a:pP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Negocio</a:t>
            </a:r>
          </a:p>
          <a:p>
            <a:pPr lvl="2">
              <a:spcAft>
                <a:spcPts val="600"/>
              </a:spcAft>
            </a:pP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Entidad privada o públicamente retenido que recibe fondos como beneficiario bajo un programa (p. ej. programa de préstamos comerciales)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5DEC9C-94DD-4C9D-A8D8-4575ADE1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9993"/>
            <a:ext cx="8686800" cy="876417"/>
          </a:xfrm>
        </p:spPr>
        <p:txBody>
          <a:bodyPr>
            <a:noAutofit/>
          </a:bodyPr>
          <a:lstStyle/>
          <a:p>
            <a:r>
              <a:rPr lang="es-PR" sz="4400" b="1" dirty="0">
                <a:latin typeface="Trebuchet MS" panose="020B0703020202090204" pitchFamily="34" charset="0"/>
              </a:rPr>
              <a:t>Relaciones entre recipiente y organizaciones sin fines de lucro </a:t>
            </a:r>
          </a:p>
        </p:txBody>
      </p:sp>
    </p:spTree>
    <p:extLst>
      <p:ext uri="{BB962C8B-B14F-4D97-AF65-F5344CB8AC3E}">
        <p14:creationId xmlns:p14="http://schemas.microsoft.com/office/powerpoint/2010/main" val="370409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AEC599-AA3A-4CB3-A6F4-BAB8D94D5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488680" cy="1143000"/>
          </a:xfrm>
        </p:spPr>
        <p:txBody>
          <a:bodyPr>
            <a:noAutofit/>
          </a:bodyPr>
          <a:lstStyle/>
          <a:p>
            <a:r>
              <a:rPr lang="es-PR" sz="4000" b="1" dirty="0">
                <a:latin typeface="Trebuchet MS" panose="020B0703020202090204" pitchFamily="34" charset="0"/>
              </a:rPr>
              <a:t>Otras relaciones de las organizaciones sin fines de lucro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E179155-2887-4F88-A927-C2B6A29E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7579"/>
            <a:ext cx="8229600" cy="4062848"/>
          </a:xfrm>
          <a:effectLst/>
        </p:spPr>
        <p:txBody>
          <a:bodyPr>
            <a:normAutofit fontScale="95000" lnSpcReduction="10000"/>
          </a:bodyPr>
          <a:lstStyle/>
          <a:p>
            <a:pPr rtl="0">
              <a:spcAft>
                <a:spcPts val="600"/>
              </a:spcAft>
            </a:pPr>
            <a:r>
              <a:rPr lang="es-ES" sz="26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Otras </a:t>
            </a:r>
            <a:r>
              <a:rPr lang="es-ES" sz="2600" u="none" strike="noStrike" dirty="0">
                <a:effectLst/>
                <a:latin typeface="Trebuchet MS" panose="020B0703020202090204" pitchFamily="34" charset="0"/>
              </a:rPr>
              <a:t>relaciones posi</a:t>
            </a:r>
            <a:r>
              <a:rPr lang="es-ES" dirty="0">
                <a:latin typeface="Trebuchet MS" panose="020B0703020202090204" pitchFamily="34" charset="0"/>
              </a:rPr>
              <a:t>bles </a:t>
            </a:r>
            <a:r>
              <a:rPr lang="es-ES" sz="2600" u="none" strike="noStrike" dirty="0">
                <a:effectLst/>
                <a:latin typeface="Trebuchet MS" panose="020B0703020202090204" pitchFamily="34" charset="0"/>
              </a:rPr>
              <a:t>para las organizaciones sin fines de lucro incluyen:</a:t>
            </a:r>
          </a:p>
          <a:p>
            <a:pPr lvl="1" rtl="0">
              <a:spcAft>
                <a:spcPts val="600"/>
              </a:spcAft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Subcontratista</a:t>
            </a:r>
          </a:p>
          <a:p>
            <a:pPr lvl="2" rtl="0"/>
            <a:r>
              <a:rPr lang="es-ES" sz="2100" u="none" strike="noStrike" dirty="0">
                <a:effectLst/>
                <a:latin typeface="Trebuchet MS" panose="020B0703020202090204" pitchFamily="34" charset="0"/>
              </a:rPr>
              <a:t>Subcontratado por un</a:t>
            </a:r>
            <a:r>
              <a:rPr lang="es-ES" sz="21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contratista principal que está bajo contrato con el administrador de los fondos</a:t>
            </a:r>
          </a:p>
          <a:p>
            <a:pPr lvl="3" rtl="0"/>
            <a:r>
              <a:rPr lang="es-ES" sz="20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Parte del equipo de un contratista principal identificado en la propuesta </a:t>
            </a:r>
          </a:p>
          <a:p>
            <a:pPr lvl="3" rtl="0"/>
            <a:r>
              <a:rPr lang="es-ES" sz="20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Parte del equipo de un contratista principal seleccionado luego de la adjudicación del contrato</a:t>
            </a:r>
          </a:p>
          <a:p>
            <a:pPr lvl="2" rtl="0"/>
            <a:r>
              <a:rPr lang="es-ES" sz="21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Puede estar bien preparado para proporcionar parte de los servicios requeridos por parte del contratista (p. ej. selección de candidatos) </a:t>
            </a:r>
          </a:p>
        </p:txBody>
      </p:sp>
    </p:spTree>
    <p:extLst>
      <p:ext uri="{BB962C8B-B14F-4D97-AF65-F5344CB8AC3E}">
        <p14:creationId xmlns:p14="http://schemas.microsoft.com/office/powerpoint/2010/main" val="202817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60E2F39-3996-4DDF-935B-9B6D9642A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402121"/>
              </p:ext>
            </p:extLst>
          </p:nvPr>
        </p:nvGraphicFramePr>
        <p:xfrm>
          <a:off x="316522" y="1689322"/>
          <a:ext cx="8510955" cy="4528599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254497">
                  <a:extLst>
                    <a:ext uri="{9D8B030D-6E8A-4147-A177-3AD203B41FA5}">
                      <a16:colId xmlns:a16="http://schemas.microsoft.com/office/drawing/2014/main" val="1017439203"/>
                    </a:ext>
                  </a:extLst>
                </a:gridCol>
                <a:gridCol w="3205189">
                  <a:extLst>
                    <a:ext uri="{9D8B030D-6E8A-4147-A177-3AD203B41FA5}">
                      <a16:colId xmlns:a16="http://schemas.microsoft.com/office/drawing/2014/main" val="803210291"/>
                    </a:ext>
                  </a:extLst>
                </a:gridCol>
                <a:gridCol w="3051269">
                  <a:extLst>
                    <a:ext uri="{9D8B030D-6E8A-4147-A177-3AD203B41FA5}">
                      <a16:colId xmlns:a16="http://schemas.microsoft.com/office/drawing/2014/main" val="1086999024"/>
                    </a:ext>
                  </a:extLst>
                </a:gridCol>
              </a:tblGrid>
              <a:tr h="340285">
                <a:tc>
                  <a:txBody>
                    <a:bodyPr/>
                    <a:lstStyle/>
                    <a:p>
                      <a:pPr marL="0" marR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Optimum" pitchFamily="2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ES" sz="1600" b="0" i="0" u="none" strike="noStrike" dirty="0" err="1">
                          <a:effectLst/>
                          <a:latin typeface="Trebuchet MS" panose="020B0703020202090204" pitchFamily="34" charset="0"/>
                        </a:rPr>
                        <a:t>Sub-recipiente</a:t>
                      </a:r>
                      <a:endParaRPr lang="es-ES" sz="1600" b="0" i="0" u="none" strike="noStrike" dirty="0"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Contratista / Constructor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438895"/>
                  </a:ext>
                </a:extLst>
              </a:tr>
              <a:tr h="139992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3F762B"/>
                          </a:solidFill>
                          <a:effectLst/>
                          <a:latin typeface="Trebuchet MS" panose="020B0703020202090204" pitchFamily="34" charset="0"/>
                        </a:rPr>
                        <a:t>Proceso de selección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Designado por el administrador de los fondos a través de una solicitud u otro método de selección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Seleccionado mediante un proceso competitivo de contratación, a tono con 2 CFR 200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918172"/>
                  </a:ext>
                </a:extLst>
              </a:tr>
              <a:tr h="116660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ES" sz="1600" b="0" i="0" u="none" strike="noStrike" dirty="0">
                          <a:solidFill>
                            <a:srgbClr val="3F762B"/>
                          </a:solidFill>
                          <a:effectLst/>
                          <a:latin typeface="Trebuchet MS" panose="020B0703020202090204" pitchFamily="34" charset="0"/>
                        </a:rPr>
                        <a:t>Aplicabilidad de los requisitos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Sujeto a todas las reglas administrativas, financieras e transversales aplicables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Sujeto a requisitos para el alcance determinado del trabajo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24319"/>
                  </a:ext>
                </a:extLst>
              </a:tr>
              <a:tr h="162178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ES" sz="1600" b="0" i="0" u="none" strike="noStrike">
                          <a:solidFill>
                            <a:srgbClr val="3F762B"/>
                          </a:solidFill>
                          <a:effectLst/>
                          <a:latin typeface="Trebuchet MS" panose="020B0703020202090204" pitchFamily="34" charset="0"/>
                        </a:rPr>
                        <a:t>Supervisión y desempeño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Debe adherirse a un acuerdo escrito que defina las responsabilidades</a:t>
                      </a:r>
                    </a:p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El recipiente supervisa todos los aspectos del programa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600" b="0" i="0" u="none" strike="noStrike" dirty="0">
                          <a:effectLst/>
                          <a:latin typeface="Trebuchet MS" panose="020B0703020202090204" pitchFamily="34" charset="0"/>
                        </a:rPr>
                        <a:t>Debe proporcionar los servicios identificados en el contrato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374565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36C27CC-7042-4414-A616-0285CFB7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759655"/>
            <a:ext cx="8724314" cy="929667"/>
          </a:xfrm>
        </p:spPr>
        <p:txBody>
          <a:bodyPr>
            <a:noAutofit/>
          </a:bodyPr>
          <a:lstStyle/>
          <a:p>
            <a:r>
              <a:rPr lang="es-PR" sz="4000" b="1" dirty="0">
                <a:latin typeface="Trebuchet MS" panose="020B0703020202090204" pitchFamily="34" charset="0"/>
              </a:rPr>
              <a:t>Relaciones entre recipiente y </a:t>
            </a:r>
            <a:br>
              <a:rPr lang="es-PR" sz="4000" b="1" dirty="0">
                <a:latin typeface="Trebuchet MS" panose="020B0703020202090204" pitchFamily="34" charset="0"/>
              </a:rPr>
            </a:br>
            <a:r>
              <a:rPr lang="es-PR" sz="4000" b="1" dirty="0">
                <a:latin typeface="Trebuchet MS" panose="020B0703020202090204" pitchFamily="34" charset="0"/>
              </a:rPr>
              <a:t>las organizaciones sin fines de lucro</a:t>
            </a:r>
          </a:p>
        </p:txBody>
      </p:sp>
    </p:spTree>
    <p:extLst>
      <p:ext uri="{BB962C8B-B14F-4D97-AF65-F5344CB8AC3E}">
        <p14:creationId xmlns:p14="http://schemas.microsoft.com/office/powerpoint/2010/main" val="274675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FD0C125-B31B-443E-8A58-7B4AF337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4134"/>
            <a:ext cx="8229600" cy="744466"/>
          </a:xfrm>
        </p:spPr>
        <p:txBody>
          <a:bodyPr>
            <a:normAutofit/>
          </a:bodyPr>
          <a:lstStyle/>
          <a:p>
            <a:r>
              <a:rPr lang="es-PR" sz="4000" b="1" dirty="0">
                <a:latin typeface="Trebuchet MS" panose="020B0703020202090204" pitchFamily="34" charset="0"/>
              </a:rPr>
              <a:t>Evaluar la capacidad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C3C51B1-8073-47B1-AE84-625520FBB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8600"/>
            <a:ext cx="8229600" cy="4705358"/>
          </a:xfrm>
          <a:effectLst/>
        </p:spPr>
        <p:txBody>
          <a:bodyPr>
            <a:normAutofit fontScale="92500" lnSpcReduction="20000"/>
          </a:bodyPr>
          <a:lstStyle/>
          <a:p>
            <a:pPr marL="0" indent="0" rtl="0">
              <a:spcAft>
                <a:spcPts val="600"/>
              </a:spcAft>
              <a:buNone/>
            </a:pPr>
            <a:r>
              <a:rPr lang="es-ES" u="none" strike="noStrike" dirty="0">
                <a:effectLst/>
                <a:latin typeface="Trebuchet MS" panose="020B0703020202090204" pitchFamily="34" charset="0"/>
              </a:rPr>
              <a:t>El </a:t>
            </a:r>
            <a:r>
              <a:rPr lang="es-ES" dirty="0">
                <a:latin typeface="Trebuchet MS" panose="020B0703020202090204" pitchFamily="34" charset="0"/>
              </a:rPr>
              <a:t>administrador de los fondos</a:t>
            </a:r>
            <a:r>
              <a:rPr lang="es-ES" u="none" strike="noStrike" dirty="0">
                <a:effectLst/>
                <a:latin typeface="Trebuchet MS" panose="020B0703020202090204" pitchFamily="34" charset="0"/>
              </a:rPr>
              <a:t> evaluará la capacidad del </a:t>
            </a:r>
            <a:r>
              <a:rPr lang="es-ES" u="none" strike="noStrike" dirty="0" err="1">
                <a:effectLst/>
                <a:latin typeface="Trebuchet MS" panose="020B0703020202090204" pitchFamily="34" charset="0"/>
              </a:rPr>
              <a:t>sub-recipiente</a:t>
            </a:r>
            <a:r>
              <a:rPr lang="es-ES" u="none" strike="noStrike" dirty="0">
                <a:effectLst/>
                <a:latin typeface="Trebuchet MS" panose="020B0703020202090204" pitchFamily="34" charset="0"/>
              </a:rPr>
              <a:t> o contratista.  La evaluación puede incluir:</a:t>
            </a:r>
          </a:p>
          <a:p>
            <a:pPr rtl="0">
              <a:spcAft>
                <a:spcPts val="600"/>
              </a:spcAft>
            </a:pPr>
            <a:r>
              <a:rPr lang="es-ES" sz="2800" u="none" strike="noStrike" dirty="0">
                <a:effectLst/>
                <a:latin typeface="Trebuchet MS" panose="020B0703020202090204" pitchFamily="34" charset="0"/>
              </a:rPr>
              <a:t>Historial de manejo de subsidios (desempeño anterior) </a:t>
            </a:r>
          </a:p>
          <a:p>
            <a:pPr lvl="1" rtl="0">
              <a:spcBef>
                <a:spcPct val="0"/>
              </a:spcBef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Informes de monitoreo previos del </a:t>
            </a:r>
            <a:r>
              <a:rPr lang="es-ES" dirty="0">
                <a:latin typeface="Trebuchet MS" panose="020B0703020202090204" pitchFamily="34" charset="0"/>
              </a:rPr>
              <a:t>recipiente</a:t>
            </a:r>
            <a:endParaRPr lang="es-ES" sz="2400" u="none" strike="noStrike" dirty="0">
              <a:effectLst/>
              <a:latin typeface="Trebuchet MS" panose="020B0703020202090204" pitchFamily="34" charset="0"/>
            </a:endParaRPr>
          </a:p>
          <a:p>
            <a:pPr lvl="1" rtl="0">
              <a:spcBef>
                <a:spcPct val="0"/>
              </a:spcBef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Otras </a:t>
            </a:r>
            <a:r>
              <a:rPr lang="es-ES_tradnl" sz="2400" u="none" strike="noStrike" dirty="0">
                <a:effectLst/>
                <a:latin typeface="Trebuchet MS" panose="020B0703020202090204" pitchFamily="34" charset="0"/>
              </a:rPr>
              <a:t>auditorías</a:t>
            </a:r>
          </a:p>
          <a:p>
            <a:pPr rtl="0">
              <a:spcAft>
                <a:spcPts val="600"/>
              </a:spcAft>
            </a:pPr>
            <a:r>
              <a:rPr lang="es-ES" sz="2800" u="none" strike="noStrike" dirty="0">
                <a:effectLst/>
                <a:latin typeface="Trebuchet MS" panose="020B0703020202090204" pitchFamily="34" charset="0"/>
              </a:rPr>
              <a:t>Personal </a:t>
            </a:r>
          </a:p>
          <a:p>
            <a:pPr lvl="1" rtl="0">
              <a:lnSpc>
                <a:spcPct val="120000"/>
              </a:lnSpc>
              <a:spcBef>
                <a:spcPct val="0"/>
              </a:spcBef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Nuevo o con experiencia </a:t>
            </a:r>
          </a:p>
          <a:p>
            <a:pPr lvl="1" rtl="0">
              <a:lnSpc>
                <a:spcPct val="120000"/>
              </a:lnSpc>
              <a:spcBef>
                <a:spcPct val="0"/>
              </a:spcBef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Tasa de movimiento del personal</a:t>
            </a:r>
          </a:p>
          <a:p>
            <a:pPr rtl="0">
              <a:spcAft>
                <a:spcPts val="600"/>
              </a:spcAft>
            </a:pPr>
            <a:r>
              <a:rPr lang="es-ES" sz="2800" u="none" strike="noStrike" dirty="0">
                <a:effectLst/>
                <a:latin typeface="Trebuchet MS" panose="020B0703020202090204" pitchFamily="34" charset="0"/>
              </a:rPr>
              <a:t>Experiencia en el programa y en actividades 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Conocimiento sobre CDBG/CDBG-DR 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s-ES" sz="2400" u="none" strike="noStrike" dirty="0">
                <a:effectLst/>
                <a:latin typeface="Trebuchet MS" panose="020B0703020202090204" pitchFamily="34" charset="0"/>
              </a:rPr>
              <a:t>Experiencia en la administración de programas / actividades similares</a:t>
            </a:r>
          </a:p>
        </p:txBody>
      </p:sp>
    </p:spTree>
    <p:extLst>
      <p:ext uri="{BB962C8B-B14F-4D97-AF65-F5344CB8AC3E}">
        <p14:creationId xmlns:p14="http://schemas.microsoft.com/office/powerpoint/2010/main" val="231634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E323B4-40D2-4EC4-97F0-F4B317FB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81625"/>
            <a:ext cx="8229600" cy="722091"/>
          </a:xfrm>
        </p:spPr>
        <p:txBody>
          <a:bodyPr>
            <a:normAutofit/>
          </a:bodyPr>
          <a:lstStyle/>
          <a:p>
            <a:r>
              <a:rPr lang="es-PR" sz="4000" b="1" dirty="0">
                <a:latin typeface="Trebuchet MS" panose="020B0703020202090204" pitchFamily="34" charset="0"/>
              </a:rPr>
              <a:t>Evaluar la capacidad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127ACBF-EAC8-454B-ABDF-34B58EDB0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15840"/>
            <a:ext cx="8448261" cy="4378668"/>
          </a:xfrm>
          <a:effectLst/>
        </p:spPr>
        <p:txBody>
          <a:bodyPr>
            <a:normAutofit/>
          </a:bodyPr>
          <a:lstStyle/>
          <a:p>
            <a:pPr marL="0" indent="0" rtl="0">
              <a:spcAft>
                <a:spcPts val="600"/>
              </a:spcAft>
              <a:buNone/>
            </a:pPr>
            <a:r>
              <a:rPr lang="es-ES" sz="22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La evaluación también puede incluir:</a:t>
            </a:r>
          </a:p>
          <a:p>
            <a:pPr rtl="0">
              <a:spcAft>
                <a:spcPts val="600"/>
              </a:spcAft>
            </a:pPr>
            <a:r>
              <a:rPr lang="es-ES" sz="22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Sistemas de finanzas y rastreo </a:t>
            </a:r>
          </a:p>
          <a:p>
            <a:pPr lvl="1" rtl="0">
              <a:spcAft>
                <a:spcPts val="600"/>
              </a:spcAft>
            </a:pPr>
            <a:r>
              <a:rPr lang="es-ES" sz="22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Cumplimiento con estándares uniformes (2 CFR 200)</a:t>
            </a:r>
          </a:p>
          <a:p>
            <a:pPr lvl="1" rtl="0">
              <a:spcAft>
                <a:spcPts val="600"/>
              </a:spcAft>
            </a:pPr>
            <a:r>
              <a:rPr lang="es-ES" sz="22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Funcionalidad de facturación y pago </a:t>
            </a:r>
          </a:p>
          <a:p>
            <a:pPr lvl="1" rtl="0">
              <a:spcAft>
                <a:spcPts val="600"/>
              </a:spcAft>
            </a:pPr>
            <a:r>
              <a:rPr lang="es-ES" sz="22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Experiencia en la administración de ingresos de programas (si aplica)</a:t>
            </a:r>
          </a:p>
          <a:p>
            <a:pPr lvl="1" rtl="0">
              <a:spcAft>
                <a:spcPts val="600"/>
              </a:spcAft>
            </a:pPr>
            <a:r>
              <a:rPr lang="es-ES" sz="220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Informes de auditoría de 2 CFR 200 </a:t>
            </a:r>
          </a:p>
          <a:p>
            <a:pPr marL="393182" lvl="1" indent="0" rtl="0">
              <a:spcAft>
                <a:spcPts val="600"/>
              </a:spcAft>
              <a:buNone/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Nota:  Los pagos son por exclusivamente por reembolso.</a:t>
            </a:r>
            <a:endParaRPr lang="es-ES" sz="2200" u="none" strike="noStrike" dirty="0">
              <a:effectLst/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6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73CB-2A26-4604-8507-03D63BEF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928466"/>
            <a:ext cx="8812696" cy="538793"/>
          </a:xfrm>
        </p:spPr>
        <p:txBody>
          <a:bodyPr>
            <a:noAutofit/>
          </a:bodyPr>
          <a:lstStyle/>
          <a:p>
            <a:r>
              <a:rPr lang="es-PR" sz="3200" b="1" dirty="0">
                <a:latin typeface="Trebuchet MS" panose="020B0703020202090204" pitchFamily="34" charset="0"/>
              </a:rPr>
              <a:t>Evaluar la capacidad del </a:t>
            </a:r>
            <a:r>
              <a:rPr lang="es-PR" sz="3200" b="1" dirty="0" err="1">
                <a:latin typeface="Trebuchet MS" panose="020B0703020202090204" pitchFamily="34" charset="0"/>
              </a:rPr>
              <a:t>sub-recipiente</a:t>
            </a:r>
            <a:r>
              <a:rPr lang="es-PR" sz="3200" b="1" dirty="0">
                <a:latin typeface="Trebuchet MS" panose="020B0703020202090204" pitchFamily="34" charset="0"/>
              </a:rPr>
              <a:t>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FA2BF8F-35F6-46F0-9DB3-3CF9E999D265}"/>
              </a:ext>
            </a:extLst>
          </p:cNvPr>
          <p:cNvSpPr txBox="1">
            <a:spLocks/>
          </p:cNvSpPr>
          <p:nvPr/>
        </p:nvSpPr>
        <p:spPr>
          <a:xfrm>
            <a:off x="457200" y="1467259"/>
            <a:ext cx="8053754" cy="838200"/>
          </a:xfrm>
          <a:prstGeom prst="rect">
            <a:avLst/>
          </a:prstGeom>
        </p:spPr>
        <p:txBody>
          <a:bodyPr/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Las áreas de enfoque dentro de la organización del </a:t>
            </a:r>
            <a:r>
              <a:rPr lang="es-PR" sz="2000" dirty="0" err="1">
                <a:latin typeface="Trebuchet MS" panose="020B0703020202090204" pitchFamily="34" charset="0"/>
                <a:cs typeface="Arial" panose="020B0604020202020204" pitchFamily="34" charset="0"/>
              </a:rPr>
              <a:t>sub-recipiente</a:t>
            </a: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 que se examinan incluyen pero no se limitan a:</a:t>
            </a:r>
          </a:p>
          <a:p>
            <a:pPr marL="0" indent="0">
              <a:buNone/>
            </a:pPr>
            <a:endParaRPr lang="es-P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P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9588C9-D882-400A-8DD1-E95E146DB003}"/>
              </a:ext>
            </a:extLst>
          </p:cNvPr>
          <p:cNvSpPr txBox="1">
            <a:spLocks/>
          </p:cNvSpPr>
          <p:nvPr/>
        </p:nvSpPr>
        <p:spPr>
          <a:xfrm>
            <a:off x="457200" y="2305459"/>
            <a:ext cx="4153439" cy="3909061"/>
          </a:xfrm>
          <a:prstGeom prst="rect">
            <a:avLst/>
          </a:prstGeom>
        </p:spPr>
        <p:txBody>
          <a:bodyPr>
            <a:noAutofit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Equipo de trabajo/# personas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Controles internos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Políticas y procedimientos </a:t>
            </a:r>
          </a:p>
          <a:p>
            <a:pPr marL="1079500" lvl="1" indent="-571500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Gestión de subvenciones </a:t>
            </a:r>
          </a:p>
          <a:p>
            <a:pPr marL="1079500" lvl="1" indent="-571500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Contabilidad </a:t>
            </a:r>
          </a:p>
          <a:p>
            <a:pPr marL="1079500" lvl="1" indent="-571500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Proceso de compras</a:t>
            </a:r>
          </a:p>
          <a:p>
            <a:pPr marL="1079500" lvl="1" indent="-571500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Retención de los registros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AF0F5A3-C819-425C-9013-EA8DA3D9FF52}"/>
              </a:ext>
            </a:extLst>
          </p:cNvPr>
          <p:cNvSpPr txBox="1">
            <a:spLocks/>
          </p:cNvSpPr>
          <p:nvPr/>
        </p:nvSpPr>
        <p:spPr>
          <a:xfrm>
            <a:off x="4610639" y="2305458"/>
            <a:ext cx="4153439" cy="3909061"/>
          </a:xfrm>
          <a:prstGeom prst="rect">
            <a:avLst/>
          </a:prstGeom>
        </p:spPr>
        <p:txBody>
          <a:bodyPr>
            <a:noAutofit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Experiencia previa en gestión de subvenciones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Resultados de auditorías federales e internas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Fraude, ineficiencias y abuso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Dependencia de contratistas externos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Conflictos de interés </a:t>
            </a:r>
          </a:p>
        </p:txBody>
      </p:sp>
    </p:spTree>
    <p:extLst>
      <p:ext uri="{BB962C8B-B14F-4D97-AF65-F5344CB8AC3E}">
        <p14:creationId xmlns:p14="http://schemas.microsoft.com/office/powerpoint/2010/main" val="179151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0551D-C2B2-45F5-BE28-936E7692AE3E}"/>
              </a:ext>
            </a:extLst>
          </p:cNvPr>
          <p:cNvSpPr txBox="1">
            <a:spLocks/>
          </p:cNvSpPr>
          <p:nvPr/>
        </p:nvSpPr>
        <p:spPr>
          <a:xfrm>
            <a:off x="140677" y="2015094"/>
            <a:ext cx="9003323" cy="784377"/>
          </a:xfrm>
          <a:prstGeom prst="rect">
            <a:avLst/>
          </a:prstGeom>
        </p:spPr>
        <p:txBody>
          <a:bodyPr/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HUD requiere que los beneficiarios identifiquen claramente el alcance de los servicios que se van a realizar con los fondos del CDBG-DR y consideren: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A6FA3-DDBB-47BC-AAAD-17BC4EF08042}"/>
              </a:ext>
            </a:extLst>
          </p:cNvPr>
          <p:cNvSpPr txBox="1">
            <a:spLocks/>
          </p:cNvSpPr>
          <p:nvPr/>
        </p:nvSpPr>
        <p:spPr>
          <a:xfrm>
            <a:off x="462424" y="2679371"/>
            <a:ext cx="8359828" cy="4800600"/>
          </a:xfrm>
          <a:prstGeom prst="rect">
            <a:avLst/>
          </a:prstGeom>
        </p:spPr>
        <p:txBody>
          <a:bodyPr>
            <a:noAutofit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Una descripción detallada del alcance del Proyecto  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Conectar con el desastre 			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Cumplir con objetivos nacionales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Prevención de la duplicación de beneficios 		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Evaluación ambiental 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Presupuesta de costos detallados como: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Costo de proyecto (Construcción y planificación)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Costos de actividades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Costos administrativos (tiempo del personal general)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996EB-ECBA-448A-B334-64B5AB6E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F2A5573-72A0-418A-9A6B-1F513D3C7256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rebuchet MS" panose="020B0703020202090204" pitchFamily="34" charset="0"/>
                <a:cs typeface="Arial" panose="020B0604020202020204" pitchFamily="34" charset="0"/>
              </a:rPr>
              <a:t>Solicitudes de los sub-</a:t>
            </a:r>
            <a:r>
              <a:rPr lang="en-US" sz="36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recipientes</a:t>
            </a:r>
            <a:r>
              <a:rPr lang="en-US" sz="3600" b="1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4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01">
            <a:extLst>
              <a:ext uri="{FF2B5EF4-FFF2-40B4-BE49-F238E27FC236}">
                <a16:creationId xmlns:a16="http://schemas.microsoft.com/office/drawing/2014/main" id="{C65F83FF-B07F-48D1-ABA8-9289F3B56178}"/>
              </a:ext>
            </a:extLst>
          </p:cNvPr>
          <p:cNvSpPr txBox="1">
            <a:spLocks/>
          </p:cNvSpPr>
          <p:nvPr/>
        </p:nvSpPr>
        <p:spPr>
          <a:xfrm>
            <a:off x="457200" y="1925729"/>
            <a:ext cx="3214468" cy="3771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D3E6"/>
              </a:buClr>
              <a:buSzPts val="1300"/>
              <a:buFont typeface="Roboto Condensed Light"/>
              <a:buNone/>
              <a:defRPr sz="13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spcAft>
                <a:spcPts val="1000"/>
              </a:spcAft>
            </a:pPr>
            <a:r>
              <a:rPr lang="es-PR" sz="20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Regulaciones de CDBG de HUD (24 CFR 570.503) requieren que los recipientes firmen un acuerdo legal formal por escrito con cada </a:t>
            </a:r>
            <a:r>
              <a:rPr lang="es-PR" sz="2000" dirty="0" err="1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sub-recipiente</a:t>
            </a:r>
            <a:r>
              <a:rPr lang="es-PR" sz="20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 antes de gastar los fondos de CDBG-DR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E9122-D29C-448E-8EE0-06A320C2AC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8954" y="2133561"/>
            <a:ext cx="5052646" cy="382591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85E86-1FD1-4A74-A8BA-80FBD093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386CB54-3C1D-487E-A884-D3B9D7CD0C5D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PR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Acuerdos del </a:t>
            </a:r>
            <a:r>
              <a:rPr lang="es-PR" sz="44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sub-recipiente</a:t>
            </a:r>
            <a:r>
              <a:rPr lang="es-PR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645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786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Supervisión provista por el beneficiario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Supervisión / Evaluación de riesgos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Informes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Mantenimiento de documentación / registros</a:t>
            </a:r>
          </a:p>
          <a:p>
            <a:pPr>
              <a:spcAft>
                <a:spcPts val="600"/>
              </a:spcAft>
            </a:pP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Requisitos transversales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3BE323B-E649-4D97-A49F-9D8D99BA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4400" b="1" dirty="0">
                <a:latin typeface="Trebuchet MS" panose="020B0703020202090204" pitchFamily="34" charset="0"/>
              </a:rPr>
              <a:t>Otros requisitos </a:t>
            </a:r>
          </a:p>
        </p:txBody>
      </p:sp>
    </p:spTree>
    <p:extLst>
      <p:ext uri="{BB962C8B-B14F-4D97-AF65-F5344CB8AC3E}">
        <p14:creationId xmlns:p14="http://schemas.microsoft.com/office/powerpoint/2010/main" val="171801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ft Brace 8">
            <a:extLst>
              <a:ext uri="{FF2B5EF4-FFF2-40B4-BE49-F238E27FC236}">
                <a16:creationId xmlns:a16="http://schemas.microsoft.com/office/drawing/2014/main" id="{EA6AEBC9-8122-4FA9-B3B7-C9B1C5861DFE}"/>
              </a:ext>
            </a:extLst>
          </p:cNvPr>
          <p:cNvSpPr/>
          <p:nvPr/>
        </p:nvSpPr>
        <p:spPr>
          <a:xfrm>
            <a:off x="3693459" y="1963925"/>
            <a:ext cx="313134" cy="3909740"/>
          </a:xfrm>
          <a:prstGeom prst="leftBrace">
            <a:avLst>
              <a:gd name="adj1" fmla="val 76230"/>
              <a:gd name="adj2" fmla="val 46584"/>
            </a:avLst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836525D-A918-46C0-9C30-ECAB42158194}"/>
              </a:ext>
            </a:extLst>
          </p:cNvPr>
          <p:cNvSpPr txBox="1">
            <a:spLocks/>
          </p:cNvSpPr>
          <p:nvPr/>
        </p:nvSpPr>
        <p:spPr>
          <a:xfrm>
            <a:off x="3845232" y="1855604"/>
            <a:ext cx="5007106" cy="436515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PR" sz="2400" dirty="0">
              <a:solidFill>
                <a:schemeClr val="tx1"/>
              </a:solidFill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Evaluación Ambiental 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Normas laborales 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Equidad en Vivienda - Igualdad de Oportunidades para todos.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Sección 3 - contratación y capacitación 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Procesos de comprar y acuerdos de contratación con </a:t>
            </a:r>
            <a:r>
              <a:rPr lang="es-PR" sz="2400" dirty="0" err="1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sub-recipiente</a:t>
            </a:r>
            <a:endParaRPr lang="es-PR" sz="2400" dirty="0">
              <a:solidFill>
                <a:schemeClr val="tx1"/>
              </a:solidFill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Pintura con base de plomo 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Reubicación y adquisición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Accesibilidad 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FFATA (Federal </a:t>
            </a:r>
            <a:r>
              <a:rPr lang="es-PR" sz="2400" dirty="0" err="1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Funding</a:t>
            </a: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s-PR" sz="2400" dirty="0" err="1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Accountability</a:t>
            </a: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 and </a:t>
            </a:r>
            <a:r>
              <a:rPr lang="es-PR" sz="2400" dirty="0" err="1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Transparency</a:t>
            </a: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s-PR" sz="2400" dirty="0" err="1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Act</a:t>
            </a:r>
            <a:r>
              <a:rPr lang="es-PR" sz="2400" dirty="0">
                <a:solidFill>
                  <a:schemeClr val="tx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P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18950-BAFE-4DD0-A86D-AC5E276E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04088"/>
            <a:ext cx="8686801" cy="1143000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Requisitos</a:t>
            </a:r>
            <a:r>
              <a:rPr lang="en-US" sz="4000" b="1" dirty="0">
                <a:latin typeface="Trebuchet MS" panose="020B0703020202090204" pitchFamily="34" charset="0"/>
                <a:cs typeface="Arial" panose="020B0604020202020204" pitchFamily="34" charset="0"/>
              </a:rPr>
              <a:t> para el </a:t>
            </a:r>
            <a:r>
              <a:rPr lang="en-US" sz="40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uso</a:t>
            </a:r>
            <a:r>
              <a:rPr lang="en-US" sz="4000" b="1" dirty="0">
                <a:latin typeface="Trebuchet MS" panose="020B0703020202090204" pitchFamily="34" charset="0"/>
                <a:cs typeface="Arial" panose="020B0604020202020204" pitchFamily="34" charset="0"/>
              </a:rPr>
              <a:t> de </a:t>
            </a:r>
            <a:r>
              <a:rPr lang="en-US" sz="40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fondos</a:t>
            </a:r>
            <a:endParaRPr lang="en-US" sz="4000" b="1" dirty="0">
              <a:latin typeface="Trebuchet MS" panose="020B070302020209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6547C-0BB1-48A3-B768-783BC724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401CF334-2D5C-4859-84A6-CA7E6E43FAE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6E1F5-4459-4E19-BFD2-CF3CED1031C9}"/>
              </a:ext>
            </a:extLst>
          </p:cNvPr>
          <p:cNvSpPr txBox="1"/>
          <p:nvPr/>
        </p:nvSpPr>
        <p:spPr>
          <a:xfrm>
            <a:off x="457199" y="3177006"/>
            <a:ext cx="3092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latin typeface="Trebuchet MS" panose="020B0703020202090204" pitchFamily="34" charset="0"/>
                <a:cs typeface="Arial" panose="020B0604020202020204" pitchFamily="34" charset="0"/>
              </a:rPr>
              <a:t>Entre otros requisitos federales transversales se incluyen: </a:t>
            </a:r>
          </a:p>
        </p:txBody>
      </p:sp>
    </p:spTree>
    <p:extLst>
      <p:ext uri="{BB962C8B-B14F-4D97-AF65-F5344CB8AC3E}">
        <p14:creationId xmlns:p14="http://schemas.microsoft.com/office/powerpoint/2010/main" val="6710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62" y="1532960"/>
            <a:ext cx="8682273" cy="4581054"/>
          </a:xfrm>
        </p:spPr>
        <p:txBody>
          <a:bodyPr>
            <a:normAutofit fontScale="92500"/>
          </a:bodyPr>
          <a:lstStyle/>
          <a:p>
            <a:pPr marL="347345" lvl="4"/>
            <a:r>
              <a:rPr lang="es-PR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La sesión se enfocará en:</a:t>
            </a:r>
          </a:p>
          <a:p>
            <a:pPr marL="804545" lvl="5"/>
            <a:r>
              <a:rPr lang="es-PR" sz="2400" dirty="0">
                <a:latin typeface="Trebuchet MS" panose="020B0703020202090204" pitchFamily="34" charset="0"/>
                <a:cs typeface="Arial"/>
              </a:rPr>
              <a:t>Actualización del CDBG-DR y requisitos</a:t>
            </a:r>
          </a:p>
          <a:p>
            <a:pPr marL="804545" lvl="5"/>
            <a:r>
              <a:rPr lang="es-PR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Función de las organizaciones sin fines de lucro en el CDBG-DR</a:t>
            </a:r>
          </a:p>
          <a:p>
            <a:pPr marL="804545" lvl="5"/>
            <a:r>
              <a:rPr lang="es-PR" sz="2400" dirty="0">
                <a:latin typeface="Trebuchet MS" panose="020B0703020202090204" pitchFamily="34" charset="0"/>
                <a:cs typeface="Arial"/>
              </a:rPr>
              <a:t>Cumplimiento con los requisitos federales transversales</a:t>
            </a:r>
          </a:p>
          <a:p>
            <a:pPr marL="530231" lvl="4"/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Conferenciantes:</a:t>
            </a:r>
          </a:p>
          <a:p>
            <a:pPr marL="804545" lvl="5"/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Marion McFadden, Enterprise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Community</a:t>
            </a: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Partners</a:t>
            </a: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 </a:t>
            </a:r>
          </a:p>
          <a:p>
            <a:pPr marL="804545" lvl="5"/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Michelle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Sugden</a:t>
            </a: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 Castillo, Enterprise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Community</a:t>
            </a: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Partners</a:t>
            </a:r>
            <a:endParaRPr lang="es-ES" sz="2400" dirty="0"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  <a:cs typeface="Arial"/>
            </a:endParaRPr>
          </a:p>
          <a:p>
            <a:pPr marL="804545" lvl="5"/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Caila Prendergast, Enterprise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Community</a:t>
            </a: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 </a:t>
            </a:r>
            <a:r>
              <a:rPr lang="es-ES" sz="24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Partners</a:t>
            </a:r>
            <a:r>
              <a:rPr lang="es-ES" sz="24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 </a:t>
            </a:r>
          </a:p>
          <a:p>
            <a:pPr marL="804545" lvl="5"/>
            <a:r>
              <a:rPr lang="es-ES" sz="2400" dirty="0">
                <a:latin typeface="Trebuchet MS" panose="020B0703020202090204" pitchFamily="34" charset="0"/>
                <a:cs typeface="Arial"/>
              </a:rPr>
              <a:t>Elizabeth Colón Rivera, Ponce </a:t>
            </a:r>
            <a:r>
              <a:rPr lang="es-ES" sz="2400" dirty="0" err="1">
                <a:latin typeface="Trebuchet MS" panose="020B0703020202090204" pitchFamily="34" charset="0"/>
                <a:cs typeface="Arial"/>
              </a:rPr>
              <a:t>Neighborhood</a:t>
            </a:r>
            <a:r>
              <a:rPr lang="es-ES" sz="2400" dirty="0">
                <a:latin typeface="Trebuchet MS" panose="020B0703020202090204" pitchFamily="34" charset="0"/>
                <a:cs typeface="Arial"/>
              </a:rPr>
              <a:t> Housing </a:t>
            </a:r>
            <a:r>
              <a:rPr lang="es-ES" sz="2400" dirty="0" err="1">
                <a:latin typeface="Trebuchet MS" panose="020B0703020202090204" pitchFamily="34" charset="0"/>
                <a:cs typeface="Arial"/>
              </a:rPr>
              <a:t>Services</a:t>
            </a:r>
            <a:endParaRPr lang="es-ES" sz="2400" dirty="0">
              <a:latin typeface="Trebuchet MS" panose="020B0703020202090204" pitchFamily="34" charset="0"/>
              <a:cs typeface="Arial"/>
            </a:endParaRPr>
          </a:p>
          <a:p>
            <a:pPr marL="804545" lvl="5"/>
            <a:r>
              <a:rPr lang="es-ES" sz="2400" dirty="0">
                <a:latin typeface="Trebuchet MS" panose="020B0703020202090204" pitchFamily="34" charset="0"/>
                <a:cs typeface="Arial"/>
              </a:rPr>
              <a:t>Carmen Cosme, </a:t>
            </a:r>
            <a:r>
              <a:rPr lang="es-ES" sz="2400" dirty="0" err="1">
                <a:latin typeface="Trebuchet MS" panose="020B0703020202090204" pitchFamily="34" charset="0"/>
                <a:cs typeface="Arial"/>
              </a:rPr>
              <a:t>OneStop</a:t>
            </a:r>
            <a:r>
              <a:rPr lang="es-ES" sz="2400" dirty="0">
                <a:latin typeface="Trebuchet MS" panose="020B0703020202090204" pitchFamily="34" charset="0"/>
                <a:cs typeface="Arial"/>
              </a:rPr>
              <a:t> </a:t>
            </a:r>
            <a:endParaRPr lang="es-ES" sz="2400" dirty="0"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  <a:cs typeface="Arial"/>
            </a:endParaRPr>
          </a:p>
          <a:p>
            <a:pPr marL="804545" lvl="5"/>
            <a:endParaRPr lang="es-PR" sz="2400" dirty="0"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1680A1-6202-48B1-804C-52E45BDB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9752"/>
            <a:ext cx="8229600" cy="1143000"/>
          </a:xfrm>
        </p:spPr>
        <p:txBody>
          <a:bodyPr>
            <a:noAutofit/>
          </a:bodyPr>
          <a:lstStyle/>
          <a:p>
            <a:r>
              <a:rPr lang="es-PR" sz="4400" b="1" dirty="0">
                <a:latin typeface="Trebuchet MS" panose="020B0703020202090204" pitchFamily="34" charset="0"/>
              </a:rPr>
              <a:t>Bienvenida y conferenciantes</a:t>
            </a:r>
          </a:p>
        </p:txBody>
      </p:sp>
    </p:spTree>
    <p:extLst>
      <p:ext uri="{BB962C8B-B14F-4D97-AF65-F5344CB8AC3E}">
        <p14:creationId xmlns:p14="http://schemas.microsoft.com/office/powerpoint/2010/main" val="36402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1835C-C7F5-43D7-96A2-A7164451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07C343-A3D6-4424-AC0E-FD29D41C6D7A}"/>
              </a:ext>
            </a:extLst>
          </p:cNvPr>
          <p:cNvSpPr txBox="1">
            <a:spLocks/>
          </p:cNvSpPr>
          <p:nvPr/>
        </p:nvSpPr>
        <p:spPr>
          <a:xfrm>
            <a:off x="126609" y="704088"/>
            <a:ext cx="8890782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PR" sz="4000" b="1" dirty="0">
                <a:latin typeface="Trebuchet MS" panose="020B0703020202090204" pitchFamily="34" charset="0"/>
                <a:cs typeface="Arial" panose="020B0604020202020204" pitchFamily="34" charset="0"/>
              </a:rPr>
              <a:t>La evaluación ambiental de HUD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570ADE7-42AD-4B97-B6C7-2ACD29B12EA5}"/>
              </a:ext>
            </a:extLst>
          </p:cNvPr>
          <p:cNvSpPr txBox="1">
            <a:spLocks/>
          </p:cNvSpPr>
          <p:nvPr/>
        </p:nvSpPr>
        <p:spPr>
          <a:xfrm>
            <a:off x="457200" y="1463040"/>
            <a:ext cx="8229600" cy="42184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Analiza los impactos de un proyecto en el medio ambiente y viceversa </a:t>
            </a: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Garantiza que los proyectos financiados por HUD proporcionen viviendas dignas, seguras y sanitarias</a:t>
            </a: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Demuestra el cumplimiento de hasta 17 leyes y autoridades ambientales federales, por ejemplo la protección de especies en peligro de extinción   </a:t>
            </a: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Un documento público que incentiva participación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7566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1835C-C7F5-43D7-96A2-A7164451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07C343-A3D6-4424-AC0E-FD29D41C6D7A}"/>
              </a:ext>
            </a:extLst>
          </p:cNvPr>
          <p:cNvSpPr txBox="1">
            <a:spLocks/>
          </p:cNvSpPr>
          <p:nvPr/>
        </p:nvSpPr>
        <p:spPr>
          <a:xfrm>
            <a:off x="457200" y="758691"/>
            <a:ext cx="8229600" cy="72167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PR" sz="4000" b="1" dirty="0">
                <a:latin typeface="Trebuchet MS" panose="020B0703020202090204" pitchFamily="34" charset="0"/>
                <a:cs typeface="Arial" panose="020B0604020202020204" pitchFamily="34" charset="0"/>
              </a:rPr>
              <a:t>La evaluación ambiental de HUD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570ADE7-42AD-4B97-B6C7-2ACD29B12EA5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2184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CFB5ED-949B-4C73-9A31-640EBD7B7EB3}"/>
              </a:ext>
            </a:extLst>
          </p:cNvPr>
          <p:cNvSpPr/>
          <p:nvPr/>
        </p:nvSpPr>
        <p:spPr>
          <a:xfrm>
            <a:off x="351693" y="1576470"/>
            <a:ext cx="87923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Los recipientes no deben gastar un centavo hasta que se complete la evaluación ambiental y hayan recibido una Solicitud de Liberación de Fondos (documento 7015.16) aprobada, cuando sea necesario. Ni el solicitante ni los socios se pueden comprometer o gastar fondos de HUD o que no son de HUD en actividades físicas, incluyendo adquisición hasta que se complete el proceso de la evaluación ambiental. </a:t>
            </a:r>
          </a:p>
          <a:p>
            <a:endParaRPr lang="es-PR" sz="2200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Cualquier organización sin fines de lucro o familia que solicite subvenciones de HUD para la reconstrucción (por ejemplo de Vivienda)  debe dejar el trabajo al momento de la solicitud de asistencia. </a:t>
            </a:r>
          </a:p>
          <a:p>
            <a:endParaRPr lang="es-P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5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1835C-C7F5-43D7-96A2-A7164451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07C343-A3D6-4424-AC0E-FD29D41C6D7A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DR </a:t>
            </a:r>
            <a:r>
              <a:rPr lang="en-US" sz="44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Disposiciones</a:t>
            </a:r>
            <a:r>
              <a:rPr lang="en-US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Trebuchet MS" panose="020B0703020202090204" pitchFamily="34" charset="0"/>
                <a:cs typeface="Arial" panose="020B0604020202020204" pitchFamily="34" charset="0"/>
              </a:rPr>
              <a:t>Ambientales</a:t>
            </a:r>
            <a:r>
              <a:rPr lang="en-US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570ADE7-42AD-4B97-B6C7-2ACD29B12EA5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06298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Algunos suplementos de CDBG-DR incluyen la optimización ambiental que permite el proyecto que ya haya pasado por la evaluación de FEMA evite la revisión ambiental de CDBG-DR  </a:t>
            </a:r>
          </a:p>
          <a:p>
            <a:pPr marL="0" indent="0">
              <a:buNone/>
            </a:pPr>
            <a:endParaRPr lang="es-PR" sz="2200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Entidades Responsables de HUD se pueden adoptar una evaluación de FEMA si:</a:t>
            </a:r>
          </a:p>
          <a:p>
            <a:pPr marL="0" indent="0">
              <a:buNone/>
            </a:pPr>
            <a:endParaRPr lang="es-PR" sz="2200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El alance del proyecto no ha cambiado</a:t>
            </a: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Los fondos de HUD cubren el costo compartido</a:t>
            </a:r>
          </a:p>
          <a:p>
            <a:r>
              <a:rPr lang="es-PR" sz="2200" dirty="0">
                <a:latin typeface="Trebuchet MS" panose="020B0703020202090204" pitchFamily="34" charset="0"/>
                <a:cs typeface="Arial" panose="020B0604020202020204" pitchFamily="34" charset="0"/>
              </a:rPr>
              <a:t>El recipiente notifica a HUD en la Solicitud de Liberación de Fondos </a:t>
            </a:r>
          </a:p>
        </p:txBody>
      </p:sp>
    </p:spTree>
    <p:extLst>
      <p:ext uri="{BB962C8B-B14F-4D97-AF65-F5344CB8AC3E}">
        <p14:creationId xmlns:p14="http://schemas.microsoft.com/office/powerpoint/2010/main" val="167282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8950-BAFE-4DD0-A86D-AC5E276E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918"/>
            <a:ext cx="8395139" cy="1143000"/>
          </a:xfrm>
        </p:spPr>
        <p:txBody>
          <a:bodyPr>
            <a:noAutofit/>
          </a:bodyPr>
          <a:lstStyle/>
          <a:p>
            <a:r>
              <a:rPr lang="es-PR" sz="4000" b="1" dirty="0">
                <a:latin typeface="Trebuchet MS" panose="020B0703020202090204" pitchFamily="34" charset="0"/>
                <a:cs typeface="Arial" panose="020B0604020202020204" pitchFamily="34" charset="0"/>
              </a:rPr>
              <a:t>Requisitos para el uso de fondos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6547C-0BB1-48A3-B768-783BC724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fld id="{401CF334-2D5C-4859-84A6-CA7E6E43FAE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9F86D5F-07C1-4933-8B28-FEF5D1E51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5918"/>
            <a:ext cx="8229600" cy="442048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Gestión Financiera y la Subvención</a:t>
            </a:r>
          </a:p>
          <a:p>
            <a:pPr marL="0" indent="0">
              <a:buNone/>
            </a:pPr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Deben cumplir con todos lo requisitos de la Oficina de Gerencia y Presupuesto (OGP) delimitados en el 2 CFR 200, incluyendo: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Controles financieros y internos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Procesos de compra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Estimados de costos por entes independientes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Procedimientos contables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Principios de costos y requisitos de auditoría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Gastos de los fondos efectuados a tiemp, incluyendo los ingresos del programa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 Medidas de desempeño </a:t>
            </a:r>
          </a:p>
          <a:p>
            <a:pPr lvl="1"/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Acuerdos escritos </a:t>
            </a:r>
          </a:p>
          <a:p>
            <a:r>
              <a:rPr lang="es-PR" sz="1800" dirty="0">
                <a:latin typeface="Trebuchet MS" panose="020B0703020202090204" pitchFamily="34" charset="0"/>
                <a:cs typeface="Arial" panose="020B0604020202020204" pitchFamily="34" charset="0"/>
              </a:rPr>
              <a:t>HUD requiere que los recipientes preparan proyecciones financieras por programa para proyectar gastos y medir el progreso.  </a:t>
            </a:r>
          </a:p>
        </p:txBody>
      </p:sp>
    </p:spTree>
    <p:extLst>
      <p:ext uri="{BB962C8B-B14F-4D97-AF65-F5344CB8AC3E}">
        <p14:creationId xmlns:p14="http://schemas.microsoft.com/office/powerpoint/2010/main" val="4191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0551D-C2B2-45F5-BE28-936E7692AE3E}"/>
              </a:ext>
            </a:extLst>
          </p:cNvPr>
          <p:cNvSpPr txBox="1">
            <a:spLocks/>
          </p:cNvSpPr>
          <p:nvPr/>
        </p:nvSpPr>
        <p:spPr>
          <a:xfrm>
            <a:off x="595792" y="1651000"/>
            <a:ext cx="8364141" cy="3377015"/>
          </a:xfrm>
          <a:prstGeom prst="rect">
            <a:avLst/>
          </a:prstGeom>
        </p:spPr>
        <p:txBody>
          <a:bodyPr/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Es un principio general de la asistencia federal que los costos atribuibles a una subvención deben ser necesarios y razonables. 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Muchos requisitos federales están codificados en 24 CFR Parte 200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Estas regulaciones garantizan la administración de manera ordenada de las subvenciones y la protección del dinero de los contribuyentes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¿Cuál es el hallazgo de monitoreo más común contra los recipientes de CDBG de HUD? No mantener suficiente documentación escrita. </a:t>
            </a:r>
          </a:p>
          <a:p>
            <a:r>
              <a:rPr lang="es-PR" sz="2000" dirty="0">
                <a:latin typeface="Trebuchet MS" panose="020B0703020202090204" pitchFamily="34" charset="0"/>
                <a:cs typeface="Arial" panose="020B0604020202020204" pitchFamily="34" charset="0"/>
              </a:rPr>
              <a:t>Sin documentación no hay prueba de que un gasto fuera elegible, necesario y razonable.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A6FA3-DDBB-47BC-AAAD-17BC4EF08042}"/>
              </a:ext>
            </a:extLst>
          </p:cNvPr>
          <p:cNvSpPr txBox="1">
            <a:spLocks/>
          </p:cNvSpPr>
          <p:nvPr/>
        </p:nvSpPr>
        <p:spPr>
          <a:xfrm>
            <a:off x="456013" y="2988860"/>
            <a:ext cx="8359828" cy="4800600"/>
          </a:xfrm>
          <a:prstGeom prst="rect">
            <a:avLst/>
          </a:prstGeom>
        </p:spPr>
        <p:txBody>
          <a:bodyPr>
            <a:noAutofit/>
          </a:bodyPr>
          <a:lstStyle>
            <a:lvl1pPr marL="274313" indent="-274313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46882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46882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210307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210307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210307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92" indent="-182875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05" indent="-182875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996EB-ECBA-448A-B334-64B5AB6E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F2A5573-72A0-418A-9A6B-1F513D3C7256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76835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PR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“Necesario y razonable”</a:t>
            </a:r>
          </a:p>
        </p:txBody>
      </p:sp>
    </p:spTree>
    <p:extLst>
      <p:ext uri="{BB962C8B-B14F-4D97-AF65-F5344CB8AC3E}">
        <p14:creationId xmlns:p14="http://schemas.microsoft.com/office/powerpoint/2010/main" val="185323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ABBD-FF50-4151-A506-1C102034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08" y="704088"/>
            <a:ext cx="8229601" cy="599611"/>
          </a:xfrm>
        </p:spPr>
        <p:txBody>
          <a:bodyPr>
            <a:noAutofit/>
          </a:bodyPr>
          <a:lstStyle/>
          <a:p>
            <a:pPr lvl="0" defTabSz="457200">
              <a:spcBef>
                <a:spcPts val="0"/>
              </a:spcBef>
              <a:defRPr/>
            </a:pPr>
            <a:r>
              <a:rPr lang="en-US" sz="4000" b="1" dirty="0" err="1">
                <a:solidFill>
                  <a:schemeClr val="tx1"/>
                </a:solidFill>
                <a:latin typeface="Trebuchet MS" panose="020B0703020202090204" pitchFamily="34" charset="0"/>
              </a:rPr>
              <a:t>Recursos</a:t>
            </a:r>
            <a:r>
              <a:rPr lang="en-US" sz="4000" b="1" dirty="0">
                <a:solidFill>
                  <a:schemeClr val="tx1"/>
                </a:solidFill>
                <a:latin typeface="Arial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8554"/>
            <a:ext cx="8229600" cy="4378668"/>
          </a:xfrm>
        </p:spPr>
        <p:txBody>
          <a:bodyPr>
            <a:normAutofit/>
          </a:bodyPr>
          <a:lstStyle/>
          <a:p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Sitio web de CDBG-DR Puerto Rico: </a:t>
            </a:r>
          </a:p>
          <a:p>
            <a:pPr marL="0" indent="0">
              <a:buNone/>
            </a:pPr>
            <a:r>
              <a:rPr lang="es-ES" dirty="0">
                <a:solidFill>
                  <a:srgbClr val="0070C0"/>
                </a:solidFill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http://www.cdbg-dr.pr.gov</a:t>
            </a:r>
          </a:p>
          <a:p>
            <a:endParaRPr lang="en-US" dirty="0">
              <a:latin typeface="Trebuchet MS" panose="020B0703020202090204" pitchFamily="34" charset="0"/>
            </a:endParaRPr>
          </a:p>
          <a:p>
            <a:r>
              <a:rPr lang="es-ES" sz="2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Sitio web de CDBG-DR en HUD Exchange:</a:t>
            </a:r>
          </a:p>
          <a:p>
            <a:pPr marL="0" indent="0">
              <a:buNone/>
            </a:pPr>
            <a:r>
              <a:rPr lang="es-ES" dirty="0">
                <a:solidFill>
                  <a:srgbClr val="0070C0"/>
                </a:solidFill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https://www.hudexchange.info/programs/cdbg-dr/</a:t>
            </a:r>
          </a:p>
          <a:p>
            <a:endParaRPr lang="en-US" dirty="0">
              <a:latin typeface="Trebuchet MS" panose="020B0703020202090204" pitchFamily="34" charset="0"/>
            </a:endParaRPr>
          </a:p>
          <a:p>
            <a:r>
              <a:rPr lang="es-ES" sz="2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Normas de CDBG en 24 CFR 570:</a:t>
            </a:r>
          </a:p>
          <a:p>
            <a:pPr marL="0" indent="0">
              <a:buNone/>
            </a:pPr>
            <a:r>
              <a:rPr lang="es-ES" dirty="0">
                <a:solidFill>
                  <a:srgbClr val="0070C0"/>
                </a:solidFill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http://www.ecfr.gov/cgi-bin/text-idx?tpl=/ecfrbrowse/Title24/24cfr570_main_02.tpl</a:t>
            </a:r>
          </a:p>
        </p:txBody>
      </p:sp>
    </p:spTree>
    <p:extLst>
      <p:ext uri="{BB962C8B-B14F-4D97-AF65-F5344CB8AC3E}">
        <p14:creationId xmlns:p14="http://schemas.microsoft.com/office/powerpoint/2010/main" val="316801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4CEE-48FE-4983-8944-B73DC729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b="1" dirty="0">
                <a:latin typeface="Trebuchet MS" panose="020B0703020202090204" pitchFamily="34" charset="0"/>
              </a:rPr>
              <a:t>Conversatorio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68FEA-2EE0-48CE-9E22-1811AC02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7345"/>
            <a:ext cx="8229600" cy="2523309"/>
          </a:xfrm>
        </p:spPr>
        <p:txBody>
          <a:bodyPr/>
          <a:lstStyle/>
          <a:p>
            <a:r>
              <a:rPr lang="es-PR" dirty="0">
                <a:latin typeface="Trebuchet MS" panose="020B0703020202090204" pitchFamily="34" charset="0"/>
              </a:rPr>
              <a:t>Michelle Sugden-Castillo, Enterprise </a:t>
            </a:r>
            <a:r>
              <a:rPr lang="es-PR" dirty="0" err="1">
                <a:latin typeface="Trebuchet MS" panose="020B0703020202090204" pitchFamily="34" charset="0"/>
              </a:rPr>
              <a:t>Community</a:t>
            </a:r>
            <a:r>
              <a:rPr lang="es-PR" dirty="0">
                <a:latin typeface="Trebuchet MS" panose="020B0703020202090204" pitchFamily="34" charset="0"/>
              </a:rPr>
              <a:t> </a:t>
            </a:r>
            <a:r>
              <a:rPr lang="es-PR" dirty="0" err="1">
                <a:latin typeface="Trebuchet MS" panose="020B0703020202090204" pitchFamily="34" charset="0"/>
              </a:rPr>
              <a:t>Partners</a:t>
            </a:r>
            <a:endParaRPr lang="es-PR" dirty="0">
              <a:latin typeface="Trebuchet MS" panose="020B0703020202090204" pitchFamily="34" charset="0"/>
            </a:endParaRPr>
          </a:p>
          <a:p>
            <a:r>
              <a:rPr lang="es-PR" dirty="0">
                <a:latin typeface="Trebuchet MS" panose="020B0703020202090204" pitchFamily="34" charset="0"/>
              </a:rPr>
              <a:t>Elizabeth Colón Rivera, Ponce </a:t>
            </a:r>
            <a:r>
              <a:rPr lang="es-PR" dirty="0" err="1">
                <a:latin typeface="Trebuchet MS" panose="020B0703020202090204" pitchFamily="34" charset="0"/>
              </a:rPr>
              <a:t>Neighborhood</a:t>
            </a:r>
            <a:r>
              <a:rPr lang="es-PR" dirty="0">
                <a:latin typeface="Trebuchet MS" panose="020B0703020202090204" pitchFamily="34" charset="0"/>
              </a:rPr>
              <a:t> Housing </a:t>
            </a:r>
            <a:r>
              <a:rPr lang="es-PR" dirty="0" err="1">
                <a:latin typeface="Trebuchet MS" panose="020B0703020202090204" pitchFamily="34" charset="0"/>
              </a:rPr>
              <a:t>Services</a:t>
            </a:r>
            <a:r>
              <a:rPr lang="es-PR" dirty="0">
                <a:latin typeface="Trebuchet MS" panose="020B0703020202090204" pitchFamily="34" charset="0"/>
              </a:rPr>
              <a:t> </a:t>
            </a:r>
          </a:p>
          <a:p>
            <a:r>
              <a:rPr lang="es-PR" dirty="0">
                <a:latin typeface="Trebuchet MS" panose="020B0703020202090204" pitchFamily="34" charset="0"/>
              </a:rPr>
              <a:t>Carmen Cosme, </a:t>
            </a:r>
            <a:r>
              <a:rPr lang="es-PR" dirty="0" err="1">
                <a:latin typeface="Trebuchet MS" panose="020B0703020202090204" pitchFamily="34" charset="0"/>
              </a:rPr>
              <a:t>OneStop</a:t>
            </a:r>
            <a:r>
              <a:rPr lang="es-PR" dirty="0">
                <a:latin typeface="Trebuchet MS" panose="020B0703020202090204" pitchFamily="34" charset="0"/>
              </a:rPr>
              <a:t> </a:t>
            </a:r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824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9DF0-646D-4541-929A-E40EB7CC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0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>
                <a:latin typeface="Trebuchet MS" panose="020B0703020202090204" pitchFamily="34" charset="0"/>
              </a:rPr>
              <a:t>Preguntas</a:t>
            </a:r>
            <a:r>
              <a:rPr lang="en-US" sz="4400" b="1" dirty="0">
                <a:latin typeface="Trebuchet MS" panose="020B0703020202090204" pitchFamily="34" charset="0"/>
              </a:rPr>
              <a:t> y </a:t>
            </a:r>
            <a:r>
              <a:rPr lang="en-US" sz="4400" b="1" dirty="0" err="1">
                <a:latin typeface="Trebuchet MS" panose="020B0703020202090204" pitchFamily="34" charset="0"/>
              </a:rPr>
              <a:t>Respuestas</a:t>
            </a:r>
            <a:endParaRPr lang="en-US" sz="4400" b="1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6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62" y="1941666"/>
            <a:ext cx="8682273" cy="4581054"/>
          </a:xfrm>
        </p:spPr>
        <p:txBody>
          <a:bodyPr>
            <a:normAutofit/>
          </a:bodyPr>
          <a:lstStyle/>
          <a:p>
            <a:pPr marL="530231" lvl="4"/>
            <a:r>
              <a:rPr lang="es-PR" sz="2400" dirty="0">
                <a:latin typeface="Trebuchet MS" panose="020B0703020202090204" pitchFamily="34" charset="0"/>
                <a:cs typeface="Arial"/>
              </a:rPr>
              <a:t>Orientación al Zoom </a:t>
            </a:r>
          </a:p>
          <a:p>
            <a:pPr marL="530231" lvl="4"/>
            <a:r>
              <a:rPr lang="es-ES" sz="2400" dirty="0">
                <a:latin typeface="Trebuchet MS" panose="020B0703020202090204" pitchFamily="34" charset="0"/>
                <a:cs typeface="Arial"/>
              </a:rPr>
              <a:t>Una presentación sobre los requisitos de cumplimiento y la implementación del programa de CDBG-DR</a:t>
            </a:r>
          </a:p>
          <a:p>
            <a:pPr marL="530231" lvl="4"/>
            <a:r>
              <a:rPr lang="es-ES" sz="2400" dirty="0">
                <a:latin typeface="Trebuchet MS" panose="020B0703020202090204" pitchFamily="34" charset="0"/>
                <a:cs typeface="Arial"/>
              </a:rPr>
              <a:t>Un conversación con líderes de organizaciones sin fines de lucro en Puerto Rico que actualmente trabajan con el programa de CDBG-DR</a:t>
            </a:r>
          </a:p>
          <a:p>
            <a:pPr marL="530231" lvl="4"/>
            <a:r>
              <a:rPr lang="es-ES" sz="2400" dirty="0">
                <a:latin typeface="Trebuchet MS" panose="020B0703020202090204" pitchFamily="34" charset="0"/>
                <a:cs typeface="Arial"/>
              </a:rPr>
              <a:t>Preguntas y Respuestas</a:t>
            </a:r>
            <a:endParaRPr lang="es-PR" sz="2400" dirty="0">
              <a:latin typeface="Trebuchet MS" panose="020B0703020202090204" pitchFamily="34" charset="0"/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1680A1-6202-48B1-804C-52E45BDB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9752"/>
            <a:ext cx="8229600" cy="1143000"/>
          </a:xfrm>
        </p:spPr>
        <p:txBody>
          <a:bodyPr>
            <a:noAutofit/>
          </a:bodyPr>
          <a:lstStyle/>
          <a:p>
            <a:r>
              <a:rPr lang="es-PR" sz="4400" b="1" dirty="0">
                <a:latin typeface="Trebuchet MS" panose="020B0703020202090204" pitchFamily="34" charset="0"/>
              </a:rPr>
              <a:t>Agenda del día </a:t>
            </a:r>
          </a:p>
        </p:txBody>
      </p:sp>
    </p:spTree>
    <p:extLst>
      <p:ext uri="{BB962C8B-B14F-4D97-AF65-F5344CB8AC3E}">
        <p14:creationId xmlns:p14="http://schemas.microsoft.com/office/powerpoint/2010/main" val="38056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ABBD-FF50-4151-A506-1C102034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25" y="1048062"/>
            <a:ext cx="8034950" cy="599611"/>
          </a:xfrm>
          <a:effectLst/>
        </p:spPr>
        <p:txBody>
          <a:bodyPr>
            <a:noAutofit/>
          </a:bodyPr>
          <a:lstStyle/>
          <a:p>
            <a:pPr lvl="0" defTabSz="457200">
              <a:defRPr>
                <a:effectLst/>
              </a:defRPr>
            </a:pPr>
            <a:r>
              <a:rPr lang="es-ES" sz="4400" b="1" dirty="0">
                <a:highlight>
                  <a:srgbClr val="000000">
                    <a:alpha val="0"/>
                  </a:srgbClr>
                </a:highlight>
                <a:latin typeface="Trebuchet MS"/>
              </a:rPr>
              <a:t>Resumen – Asignación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25" y="1913231"/>
            <a:ext cx="8520545" cy="4436198"/>
          </a:xfrm>
          <a:effectLst/>
        </p:spPr>
        <p:txBody>
          <a:bodyPr>
            <a:normAutofit/>
          </a:bodyPr>
          <a:lstStyle/>
          <a:p>
            <a:pPr rtl="0">
              <a:spcBef>
                <a:spcPct val="0"/>
              </a:spcBef>
              <a:spcAft>
                <a:spcPts val="600"/>
              </a:spcAft>
            </a:pP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El Congreso asignó fond</a:t>
            </a:r>
            <a:r>
              <a:rPr lang="es-ES" sz="20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os</a:t>
            </a: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CDBG-DR como partida especial en respuesta al desastre declarado por el presidente.</a:t>
            </a:r>
          </a:p>
          <a:p>
            <a:pPr rtl="0">
              <a:spcBef>
                <a:spcPct val="0"/>
              </a:spcBef>
              <a:spcAft>
                <a:spcPts val="600"/>
              </a:spcAft>
            </a:pP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La asignación no es un subsidio anual</a:t>
            </a:r>
          </a:p>
          <a:p>
            <a:pPr rtl="0">
              <a:spcBef>
                <a:spcPct val="0"/>
              </a:spcBef>
              <a:spcAft>
                <a:spcPts val="600"/>
              </a:spcAft>
            </a:pP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Se utilizó el CDBG porque permite una amplia variedad de actividades de recuperación</a:t>
            </a:r>
          </a:p>
          <a:p>
            <a:pPr rtl="0">
              <a:spcBef>
                <a:spcPct val="0"/>
              </a:spcBef>
              <a:spcAft>
                <a:spcPts val="600"/>
              </a:spcAft>
            </a:pP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Cada asignación tiene requisitos únicos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  <a:cs typeface="Arial"/>
              </a:rPr>
              <a:t>Exenciones y requisitos </a:t>
            </a:r>
            <a:r>
              <a:rPr lang="es-ES" sz="2000" dirty="0">
                <a:latin typeface="Trebuchet MS" panose="020B0703020202090204" pitchFamily="34" charset="0"/>
              </a:rPr>
              <a:t>específicos</a:t>
            </a:r>
            <a:endParaRPr lang="es-ES" sz="2000" b="0" i="0" u="none" strike="noStrike" dirty="0">
              <a:effectLst/>
              <a:latin typeface="Trebuchet MS" panose="020B0703020202090204" pitchFamily="34" charset="0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700C3D-B67A-144F-AC67-7E995ADAC64F}"/>
              </a:ext>
            </a:extLst>
          </p:cNvPr>
          <p:cNvSpPr txBox="1"/>
          <p:nvPr/>
        </p:nvSpPr>
        <p:spPr>
          <a:xfrm>
            <a:off x="1438382" y="6349429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lang="en-PR" dirty="0" err="1"/>
          </a:p>
        </p:txBody>
      </p:sp>
    </p:spTree>
    <p:extLst>
      <p:ext uri="{BB962C8B-B14F-4D97-AF65-F5344CB8AC3E}">
        <p14:creationId xmlns:p14="http://schemas.microsoft.com/office/powerpoint/2010/main" val="382849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57A5A2-EA5D-4F03-877F-1405C0E62CAE}"/>
              </a:ext>
            </a:extLst>
          </p:cNvPr>
          <p:cNvSpPr/>
          <p:nvPr/>
        </p:nvSpPr>
        <p:spPr>
          <a:xfrm>
            <a:off x="609600" y="1176999"/>
            <a:ext cx="2212848" cy="1077257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45720" rIns="4572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kumimoji="0" lang="es-ES_tradnl" sz="2000" b="1" kern="120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000000">
                    <a:alpha val="0"/>
                  </a:srgbClr>
                </a:highlight>
                <a:latin typeface="+mj-lt"/>
                <a:ea typeface="+mj-ea"/>
                <a:cs typeface="+mj-cs"/>
              </a:rPr>
              <a:t>Resumen de financiamiento del CDBG-DR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C11B33-4652-5549-A173-6990E8C640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0000">
            <a:off x="3485793" y="2259250"/>
            <a:ext cx="4617720" cy="1812454"/>
          </a:xfrm>
          <a:prstGeom prst="rect">
            <a:avLst/>
          </a:prstGeom>
          <a:noFill/>
          <a:ln w="3000" cap="rnd">
            <a:solidFill>
              <a:srgbClr val="C0C0C0"/>
            </a:solidFill>
            <a:round/>
          </a:ln>
          <a:effectLst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0058271-A042-46BE-AE10-3F7ACDBD0011}"/>
              </a:ext>
            </a:extLst>
          </p:cNvPr>
          <p:cNvSpPr txBox="1"/>
          <p:nvPr/>
        </p:nvSpPr>
        <p:spPr>
          <a:xfrm>
            <a:off x="609600" y="2828785"/>
            <a:ext cx="2209800" cy="2179320"/>
          </a:xfrm>
          <a:prstGeom prst="rect">
            <a:avLst/>
          </a:prstGeom>
          <a:effectLst/>
        </p:spPr>
        <p:txBody>
          <a:bodyPr vert="horz" lIns="64008" rIns="45720" bIns="45720" rtlCol="0" anchor="t">
            <a:normAutofit/>
          </a:bodyPr>
          <a:lstStyle/>
          <a:p>
            <a:pPr algn="ctr">
              <a:spcBef>
                <a:spcPts val="251"/>
              </a:spcBef>
              <a:buClr>
                <a:schemeClr val="accent3">
                  <a:lumMod val="50000"/>
                </a:schemeClr>
              </a:buClr>
              <a:buSzPct val="95000"/>
            </a:pPr>
            <a:endParaRPr kumimoji="0" lang="en-US" sz="1300" b="1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</a:endParaRPr>
          </a:p>
          <a:p>
            <a:pPr algn="ctr">
              <a:spcBef>
                <a:spcPts val="251"/>
              </a:spcBef>
              <a:buClr>
                <a:schemeClr val="accent3">
                  <a:lumMod val="50000"/>
                </a:schemeClr>
              </a:buClr>
              <a:buSzPct val="95000"/>
            </a:pPr>
            <a:endParaRPr lang="en-US" sz="1600" b="1" dirty="0"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</a:endParaRPr>
          </a:p>
          <a:p>
            <a:pPr algn="ctr">
              <a:spcBef>
                <a:spcPts val="251"/>
              </a:spcBef>
              <a:buClr>
                <a:schemeClr val="accent3">
                  <a:lumMod val="50000"/>
                </a:schemeClr>
              </a:buClr>
              <a:buSzPct val="95000"/>
            </a:pPr>
            <a:r>
              <a:rPr kumimoji="0" lang="en-US" sz="1600" b="1" i="0" u="none" strike="noStrike" kern="1200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TOTAL ESTIMADO</a:t>
            </a:r>
          </a:p>
          <a:p>
            <a:pPr algn="ctr">
              <a:spcBef>
                <a:spcPts val="251"/>
              </a:spcBef>
              <a:buClr>
                <a:schemeClr val="accent3">
                  <a:lumMod val="50000"/>
                </a:schemeClr>
              </a:buClr>
              <a:buSzPct val="95000"/>
            </a:pPr>
            <a:r>
              <a:rPr kumimoji="0" lang="en-US" sz="1600" b="1" i="0" u="none" strike="noStrike" kern="1200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20.2 MIL </a:t>
            </a:r>
          </a:p>
          <a:p>
            <a:pPr algn="ctr">
              <a:spcBef>
                <a:spcPts val="251"/>
              </a:spcBef>
              <a:buClr>
                <a:schemeClr val="accent3">
                  <a:lumMod val="50000"/>
                </a:schemeClr>
              </a:buClr>
              <a:buSzPct val="95000"/>
            </a:pPr>
            <a:r>
              <a:rPr kumimoji="0" lang="en-US" sz="1600" b="1" i="0" u="none" strike="noStrike" kern="1200" dirty="0">
                <a:effectLst/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MILLONES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FB744-05F6-4540-8B53-B39A8D6AFA7F}"/>
              </a:ext>
            </a:extLst>
          </p:cNvPr>
          <p:cNvSpPr txBox="1"/>
          <p:nvPr/>
        </p:nvSpPr>
        <p:spPr>
          <a:xfrm>
            <a:off x="5379720" y="1889760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lang="en-PR" dirty="0" err="1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842118A-44E5-6A42-B09C-FAB1C620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BE84E4-719E-F142-9499-E3B1B1D5E42A}"/>
              </a:ext>
            </a:extLst>
          </p:cNvPr>
          <p:cNvSpPr txBox="1"/>
          <p:nvPr/>
        </p:nvSpPr>
        <p:spPr>
          <a:xfrm>
            <a:off x="1203960" y="579120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lang="en-PR" dirty="0" err="1"/>
          </a:p>
        </p:txBody>
      </p:sp>
    </p:spTree>
    <p:extLst>
      <p:ext uri="{BB962C8B-B14F-4D97-AF65-F5344CB8AC3E}">
        <p14:creationId xmlns:p14="http://schemas.microsoft.com/office/powerpoint/2010/main" val="70367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 txBox="1">
            <a:spLocks/>
          </p:cNvSpPr>
          <p:nvPr/>
        </p:nvSpPr>
        <p:spPr>
          <a:xfrm>
            <a:off x="122009" y="1252115"/>
            <a:ext cx="5955234" cy="4699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7525" indent="-342900" defTabSz="914400">
              <a:spcBef>
                <a:spcPts val="600"/>
              </a:spcBef>
              <a:buClr>
                <a:srgbClr val="114454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s-PR" sz="2000" kern="0" dirty="0">
                <a:latin typeface="Trebuchet MS" panose="020B0703020202090204" pitchFamily="34" charset="0"/>
                <a:ea typeface="Nixie One"/>
                <a:cs typeface="Arial" panose="020B0604020202020204" pitchFamily="34" charset="0"/>
                <a:sym typeface="Nixie One"/>
              </a:rPr>
              <a:t>HUD requiere que 70% de todos los fondos del programa beneficien prioritariamente a personas de ingresos bajos o moderados; pero el Secretario/a puede eximir el requisito al encontrar una necesidad apremiante</a:t>
            </a:r>
          </a:p>
          <a:p>
            <a:pPr marL="517525" indent="-342900">
              <a:spcBef>
                <a:spcPts val="600"/>
              </a:spcBef>
              <a:buClr>
                <a:srgbClr val="114454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s-PR" sz="2000" kern="0" dirty="0">
                <a:latin typeface="Trebuchet MS" panose="020B0703020202090204" pitchFamily="34" charset="0"/>
                <a:ea typeface="Nixie One"/>
                <a:cs typeface="Arial" panose="020B0604020202020204" pitchFamily="34" charset="0"/>
                <a:sym typeface="Nixie One"/>
              </a:rPr>
              <a:t>El cumplimiento depende de la actividad – se puede hacer de forma individual o en una área </a:t>
            </a:r>
          </a:p>
          <a:p>
            <a:pPr marL="974725" lvl="1" indent="-342900">
              <a:spcBef>
                <a:spcPts val="600"/>
              </a:spcBef>
              <a:buClr>
                <a:srgbClr val="114454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s-PR" sz="2000" kern="0" dirty="0">
                <a:latin typeface="Trebuchet MS" panose="020B0703020202090204" pitchFamily="34" charset="0"/>
                <a:ea typeface="Nixie One"/>
                <a:cs typeface="Arial" panose="020B0604020202020204" pitchFamily="34" charset="0"/>
                <a:sym typeface="Nixie One"/>
              </a:rPr>
              <a:t>Ej.: Comparación entre una renovación de un hogar a una reparación de un centro comunitario  </a:t>
            </a:r>
          </a:p>
          <a:p>
            <a:pPr marL="517525" indent="-342900">
              <a:spcBef>
                <a:spcPts val="600"/>
              </a:spcBef>
              <a:buClr>
                <a:srgbClr val="114454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s-PR" sz="2000" kern="0" dirty="0">
                <a:latin typeface="Trebuchet MS" panose="020B0703020202090204" pitchFamily="34" charset="0"/>
                <a:ea typeface="Nixie One"/>
                <a:cs typeface="Arial" panose="020B0604020202020204" pitchFamily="34" charset="0"/>
                <a:sym typeface="Nixie One"/>
              </a:rPr>
              <a:t>Nota: Se aplica la subvención en su conjunto, no a cada programa individual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14D33-82B9-40DD-9B67-9D7CF4DB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FAA94C-91FA-4538-9B03-39E836CF0086}"/>
              </a:ext>
            </a:extLst>
          </p:cNvPr>
          <p:cNvSpPr txBox="1">
            <a:spLocks/>
          </p:cNvSpPr>
          <p:nvPr/>
        </p:nvSpPr>
        <p:spPr>
          <a:xfrm>
            <a:off x="367688" y="643634"/>
            <a:ext cx="8654303" cy="67754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PR" sz="4400" b="1" dirty="0">
                <a:latin typeface="Trebuchet MS" panose="020B0703020202090204" pitchFamily="34" charset="0"/>
                <a:cs typeface="Arial" panose="020B0604020202020204" pitchFamily="34" charset="0"/>
              </a:rPr>
              <a:t>Requisito de beneficio general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ED537E3E-5573-4F9A-ADD8-E8E550617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035532"/>
              </p:ext>
            </p:extLst>
          </p:nvPr>
        </p:nvGraphicFramePr>
        <p:xfrm>
          <a:off x="6253840" y="1321180"/>
          <a:ext cx="2609557" cy="4699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038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8554"/>
            <a:ext cx="8229600" cy="461726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Los fondos deben utilizarse para: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sz="2200" i="1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"...gastos necesarios relacionados con ayudas en caso de desastre, esfuerzos de recuperación a largo plazo, la restauración de la infraestructura y la vivienda y la revitalización económica..."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Atender los impactos causados por desastres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Actividades elegibles del CDBG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Actividades que </a:t>
            </a:r>
            <a:r>
              <a:rPr lang="es-ES" sz="2200" dirty="0">
                <a:latin typeface="Trebuchet MS" panose="020B0703020202090204" pitchFamily="34" charset="0"/>
              </a:rPr>
              <a:t>cumplan con objetivos a nivel nacional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Demuestran guardar relación con el desastre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sz="22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Documentan cómo atienden el impacto causado por el desastre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DCBDDE-7094-4EAC-99BB-47C788FE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3152"/>
            <a:ext cx="8229600" cy="665402"/>
          </a:xfrm>
        </p:spPr>
        <p:txBody>
          <a:bodyPr>
            <a:noAutofit/>
          </a:bodyPr>
          <a:lstStyle/>
          <a:p>
            <a:r>
              <a:rPr lang="es-PR" sz="4400" b="1" dirty="0">
                <a:latin typeface="Trebuchet MS" panose="020B0703020202090204" pitchFamily="34" charset="0"/>
              </a:rPr>
              <a:t>Repaso – Actividades elegibles</a:t>
            </a:r>
          </a:p>
        </p:txBody>
      </p:sp>
    </p:spTree>
    <p:extLst>
      <p:ext uri="{BB962C8B-B14F-4D97-AF65-F5344CB8AC3E}">
        <p14:creationId xmlns:p14="http://schemas.microsoft.com/office/powerpoint/2010/main" val="159260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8554"/>
            <a:ext cx="8229600" cy="4378668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2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Actividades de recuperación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u="sng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Vivienda</a:t>
            </a: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– Actividades que ayuden a restaurar y mejorar vivienda</a:t>
            </a:r>
            <a:endParaRPr lang="es-ES" strike="sngStrike" dirty="0">
              <a:highlight>
                <a:srgbClr val="000000">
                  <a:alpha val="0"/>
                </a:srgbClr>
              </a:highlight>
              <a:latin typeface="Trebuchet MS" panose="020B0703020202090204" pitchFamily="34" charset="0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u="sng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Restauración de infraestructura</a:t>
            </a: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– Actividades que reconstruyan o reemplacen la infraestructura afectada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u="sng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Revitalización económica </a:t>
            </a: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– Actividades diseñadas para atender la pérdida de empleo, los impactos en la recaudación de impuestos y el impacto en los negocios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s-ES" u="sng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Planificación y administración</a:t>
            </a:r>
            <a:r>
              <a:rPr lang="es-ES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– Planificación y administración general del subsidio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88A7039-E761-4B73-92A0-5E78DB4CE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9423"/>
            <a:ext cx="8229600" cy="609131"/>
          </a:xfrm>
        </p:spPr>
        <p:txBody>
          <a:bodyPr>
            <a:noAutofit/>
          </a:bodyPr>
          <a:lstStyle/>
          <a:p>
            <a:r>
              <a:rPr lang="es-PR" sz="4000" b="1" dirty="0">
                <a:latin typeface="Trebuchet MS" panose="020B0703020202090204" pitchFamily="34" charset="0"/>
              </a:rPr>
              <a:t>Resumen – Actividades elegibles</a:t>
            </a:r>
          </a:p>
        </p:txBody>
      </p:sp>
    </p:spTree>
    <p:extLst>
      <p:ext uri="{BB962C8B-B14F-4D97-AF65-F5344CB8AC3E}">
        <p14:creationId xmlns:p14="http://schemas.microsoft.com/office/powerpoint/2010/main" val="422703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6635-800C-49D2-B1C1-4CAAF997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612055"/>
            <a:ext cx="8921669" cy="460321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Los requisitos para las organizaciones sin fines de lucro dependen de la relación que estas guarden con el administrador de los fondos 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Estas relaciones pueden incluir:</a:t>
            </a:r>
          </a:p>
          <a:p>
            <a:pPr lvl="1">
              <a:spcAft>
                <a:spcPts val="600"/>
              </a:spcAft>
            </a:pPr>
            <a:r>
              <a:rPr lang="es-ES" sz="1800" dirty="0" err="1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Sub-recipiente</a:t>
            </a:r>
            <a:r>
              <a:rPr lang="es-ES" sz="18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 (24 CFR 570.500(c))</a:t>
            </a:r>
          </a:p>
          <a:p>
            <a:pPr lvl="2"/>
            <a:r>
              <a:rPr lang="es-ES" sz="16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Seleccionado por el administrador de los fondos a través de criterios de selección especifico.</a:t>
            </a:r>
          </a:p>
          <a:p>
            <a:pPr lvl="2"/>
            <a:r>
              <a:rPr lang="es-ES" sz="16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Tiene la responsabilidad de las decisiones programáticas.</a:t>
            </a:r>
          </a:p>
          <a:p>
            <a:pPr lvl="2"/>
            <a:r>
              <a:rPr lang="es-ES" sz="16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Es responsable de cumplir con los requisitos federales</a:t>
            </a:r>
          </a:p>
          <a:p>
            <a:pPr lvl="2"/>
            <a:r>
              <a:rPr lang="es-ES" sz="16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Su desempeño es monitoreado por el administrador de los fondos.</a:t>
            </a:r>
          </a:p>
          <a:p>
            <a:pPr lvl="1"/>
            <a:r>
              <a:rPr lang="es-ES" sz="19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Contratista</a:t>
            </a:r>
          </a:p>
          <a:p>
            <a:pPr lvl="2">
              <a:spcAft>
                <a:spcPts val="600"/>
              </a:spcAft>
            </a:pPr>
            <a:r>
              <a:rPr lang="es-ES" sz="16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Seleccionado competitivamente para ofrecer bienes o servicios claramente establecidos</a:t>
            </a:r>
          </a:p>
          <a:p>
            <a:pPr lvl="2">
              <a:spcAft>
                <a:spcPts val="600"/>
              </a:spcAft>
              <a:buClr>
                <a:srgbClr val="8AB833">
                  <a:lumMod val="50000"/>
                </a:srgbClr>
              </a:buClr>
            </a:pPr>
            <a:r>
              <a:rPr lang="es-ES" sz="1600" dirty="0">
                <a:highlight>
                  <a:srgbClr val="000000">
                    <a:alpha val="0"/>
                  </a:srgbClr>
                </a:highlight>
                <a:latin typeface="Trebuchet MS" panose="020B0703020202090204" pitchFamily="34" charset="0"/>
              </a:rPr>
              <a:t>No tiene que ser una entidad lucrativa o del sector privado; puede ser una organización sin fines de lucro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5DEC9C-94DD-4C9D-A8D8-4575ADE1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1169341"/>
            <a:ext cx="9017390" cy="442714"/>
          </a:xfrm>
        </p:spPr>
        <p:txBody>
          <a:bodyPr>
            <a:noAutofit/>
          </a:bodyPr>
          <a:lstStyle/>
          <a:p>
            <a:r>
              <a:rPr lang="es-PR" sz="4400" b="1" dirty="0">
                <a:latin typeface="Trebuchet MS" panose="020B0703020202090204" pitchFamily="34" charset="0"/>
              </a:rPr>
              <a:t>Relaciones entre recipiente y organizaciones sin fines de lucro </a:t>
            </a:r>
          </a:p>
        </p:txBody>
      </p:sp>
    </p:spTree>
    <p:extLst>
      <p:ext uri="{BB962C8B-B14F-4D97-AF65-F5344CB8AC3E}">
        <p14:creationId xmlns:p14="http://schemas.microsoft.com/office/powerpoint/2010/main" val="103622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E1D8EDBEA5E4E90C5B71263BC79B5" ma:contentTypeVersion="7" ma:contentTypeDescription="Create a new document." ma:contentTypeScope="" ma:versionID="484af82a616977761361d913a6050387">
  <xsd:schema xmlns:xsd="http://www.w3.org/2001/XMLSchema" xmlns:xs="http://www.w3.org/2001/XMLSchema" xmlns:p="http://schemas.microsoft.com/office/2006/metadata/properties" xmlns:ns2="e3bc1b6c-0b23-428e-822e-285ce5000258" xmlns:ns3="e67066cb-5027-4fcf-9b77-3aae140c3b7f" targetNamespace="http://schemas.microsoft.com/office/2006/metadata/properties" ma:root="true" ma:fieldsID="087f60d25a7a073bef1ad4a25708c523" ns2:_="" ns3:_="">
    <xsd:import namespace="e3bc1b6c-0b23-428e-822e-285ce5000258"/>
    <xsd:import namespace="e67066cb-5027-4fcf-9b77-3aae140c3b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bc1b6c-0b23-428e-822e-285ce50002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066cb-5027-4fcf-9b77-3aae140c3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F0C3FF-4387-4531-9C5A-AA41C1D06B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2A538D-D9D9-4A58-8DA5-0F7BC432B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bc1b6c-0b23-428e-822e-285ce5000258"/>
    <ds:schemaRef ds:uri="e67066cb-5027-4fcf-9b77-3aae140c3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73AA2C-3140-4AF1-92DA-BC7EE7A6D49B}">
  <ds:schemaRefs>
    <ds:schemaRef ds:uri="http://www.w3.org/XML/1998/namespace"/>
    <ds:schemaRef ds:uri="e67066cb-5027-4fcf-9b77-3aae140c3b7f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3bc1b6c-0b23-428e-822e-285ce500025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1792</TotalTime>
  <Words>1970</Words>
  <Application>Microsoft Macintosh PowerPoint</Application>
  <PresentationFormat>On-screen Show (4:3)</PresentationFormat>
  <Paragraphs>254</Paragraphs>
  <Slides>27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Century Gothic</vt:lpstr>
      <vt:lpstr>Optimum</vt:lpstr>
      <vt:lpstr>Palatino Linotype</vt:lpstr>
      <vt:lpstr>Roboto Condensed Light</vt:lpstr>
      <vt:lpstr>Trebuchet MS</vt:lpstr>
      <vt:lpstr>Wingdings</vt:lpstr>
      <vt:lpstr>Wingdings 2</vt:lpstr>
      <vt:lpstr>Presentation on brainstorming</vt:lpstr>
      <vt:lpstr>Mejores Prácticas en la Implementación de los programas de CDBG-DR en Puerto Rico</vt:lpstr>
      <vt:lpstr>Bienvenida y conferenciantes</vt:lpstr>
      <vt:lpstr>Agenda del día </vt:lpstr>
      <vt:lpstr>Resumen – Asignación</vt:lpstr>
      <vt:lpstr>PowerPoint Presentation</vt:lpstr>
      <vt:lpstr>PowerPoint Presentation</vt:lpstr>
      <vt:lpstr>Repaso – Actividades elegibles</vt:lpstr>
      <vt:lpstr>Resumen – Actividades elegibles</vt:lpstr>
      <vt:lpstr>Relaciones entre recipiente y organizaciones sin fines de lucro </vt:lpstr>
      <vt:lpstr>Relaciones entre recipiente y organizaciones sin fines de lucro </vt:lpstr>
      <vt:lpstr>Otras relaciones de las organizaciones sin fines de lucro</vt:lpstr>
      <vt:lpstr>Relaciones entre recipiente y  las organizaciones sin fines de lucro</vt:lpstr>
      <vt:lpstr>Evaluar la capacidad </vt:lpstr>
      <vt:lpstr>Evaluar la capacidad</vt:lpstr>
      <vt:lpstr>Evaluar la capacidad del sub-recipiente </vt:lpstr>
      <vt:lpstr>PowerPoint Presentation</vt:lpstr>
      <vt:lpstr>PowerPoint Presentation</vt:lpstr>
      <vt:lpstr>Otros requisitos </vt:lpstr>
      <vt:lpstr>Requisitos para el uso de fondos</vt:lpstr>
      <vt:lpstr>PowerPoint Presentation</vt:lpstr>
      <vt:lpstr>PowerPoint Presentation</vt:lpstr>
      <vt:lpstr>PowerPoint Presentation</vt:lpstr>
      <vt:lpstr>Requisitos para el uso de fondos </vt:lpstr>
      <vt:lpstr>PowerPoint Presentation</vt:lpstr>
      <vt:lpstr>Recursos </vt:lpstr>
      <vt:lpstr>Conversatorio </vt:lpstr>
      <vt:lpstr>Preguntas y Respuestas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Dudley, Tina</dc:creator>
  <cp:lastModifiedBy>Kathleen Rzemien</cp:lastModifiedBy>
  <cp:revision>88</cp:revision>
  <cp:lastPrinted>2019-01-18T14:49:22Z</cp:lastPrinted>
  <dcterms:created xsi:type="dcterms:W3CDTF">2019-01-15T15:01:34Z</dcterms:created>
  <dcterms:modified xsi:type="dcterms:W3CDTF">2021-01-26T13:55:42Z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0x0101006B3E1D8EDBEA5E4E90C5B71263BC79B5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